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65" r:id="rId5"/>
    <p:sldId id="271" r:id="rId6"/>
    <p:sldId id="268" r:id="rId7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93" userDrawn="1">
          <p15:clr>
            <a:srgbClr val="A4A3A4"/>
          </p15:clr>
        </p15:guide>
        <p15:guide id="3" orient="horz" pos="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6320"/>
    <a:srgbClr val="4AABDC"/>
    <a:srgbClr val="4FB26A"/>
    <a:srgbClr val="F1C1A6"/>
    <a:srgbClr val="FFF2B1"/>
    <a:srgbClr val="FFDF3D"/>
    <a:srgbClr val="B7DDF1"/>
    <a:srgbClr val="B7DFC2"/>
    <a:srgbClr val="55AF66"/>
    <a:srgbClr val="E1D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94"/>
  </p:normalViewPr>
  <p:slideViewPr>
    <p:cSldViewPr snapToGrid="0" snapToObjects="1" showGuides="1">
      <p:cViewPr varScale="1">
        <p:scale>
          <a:sx n="58" d="100"/>
          <a:sy n="58" d="100"/>
        </p:scale>
        <p:origin x="78" y="1194"/>
      </p:cViewPr>
      <p:guideLst>
        <p:guide pos="393"/>
        <p:guide orient="horz" pos="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35" d="100"/>
          <a:sy n="135" d="100"/>
        </p:scale>
        <p:origin x="259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A88B8-D0AF-144A-AD7D-6E4877BCED0E}" type="datetimeFigureOut">
              <a:rPr lang="sv-SE" smtClean="0"/>
              <a:t>2024-05-06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9219C-0F9D-C74E-A6AD-11035FFF24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6170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E6373A72-0B20-4A41-9954-3FB1D6FC7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8" y="1308100"/>
            <a:ext cx="2879725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932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1">
            <a:extLst>
              <a:ext uri="{FF2B5EF4-FFF2-40B4-BE49-F238E27FC236}">
                <a16:creationId xmlns:a16="http://schemas.microsoft.com/office/drawing/2014/main" id="{0697C35F-2917-D84C-8BDC-370D3124E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5" y="5705475"/>
            <a:ext cx="5048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095600" y="1080000"/>
            <a:ext cx="10000800" cy="23328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ctr">
              <a:lnSpc>
                <a:spcPts val="4800"/>
              </a:lnSpc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för att lägga till rubrik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0" hasCustomPrompt="1"/>
          </p:nvPr>
        </p:nvSpPr>
        <p:spPr>
          <a:xfrm>
            <a:off x="1095600" y="3793876"/>
            <a:ext cx="10000800" cy="265454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ts val="2800"/>
              </a:lnSpc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för att lägga till underrubrik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A22A4E85-1CDD-4460-B484-244BEFBE37AE}"/>
              </a:ext>
            </a:extLst>
          </p:cNvPr>
          <p:cNvSpPr txBox="1"/>
          <p:nvPr userDrawn="1"/>
        </p:nvSpPr>
        <p:spPr>
          <a:xfrm>
            <a:off x="-1577969" y="0"/>
            <a:ext cx="1652112" cy="923330"/>
          </a:xfrm>
          <a:prstGeom prst="rect">
            <a:avLst/>
          </a:prstGeom>
          <a:noFill/>
        </p:spPr>
        <p:txBody>
          <a:bodyPr wrap="square" lIns="0" tIns="0" rIns="72000" bIns="0" rtlCol="0">
            <a:spAutoFit/>
          </a:bodyPr>
          <a:lstStyle/>
          <a:p>
            <a:pPr marL="0" indent="0" defTabSz="179388">
              <a:spcBef>
                <a:spcPts val="600"/>
              </a:spcBef>
              <a:buFont typeface="+mj-lt"/>
              <a:buNone/>
            </a:pPr>
            <a:r>
              <a:rPr lang="sv-SE" sz="1000" b="0">
                <a:latin typeface="Arial" panose="020B0604020202020204" pitchFamily="34" charset="0"/>
                <a:cs typeface="Arial" panose="020B0604020202020204" pitchFamily="34" charset="0"/>
              </a:rPr>
              <a:t>Dekorelementet kan du lägga både på sidan och på bilden. Kom ihåg att anpassa rubriklängden och lägga bilden längst bak så att texten syns.</a:t>
            </a:r>
            <a:endParaRPr lang="sv-SE" sz="1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21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1">
            <a:extLst>
              <a:ext uri="{FF2B5EF4-FFF2-40B4-BE49-F238E27FC236}">
                <a16:creationId xmlns:a16="http://schemas.microsoft.com/office/drawing/2014/main" id="{26AB9F28-9A65-0243-AFF6-667F9E5762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5" y="5705475"/>
            <a:ext cx="5048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1095600" y="1087200"/>
            <a:ext cx="10000800" cy="83697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ts val="3600"/>
              </a:lnSpc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för att lägga till rubrik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1095600" y="2362818"/>
            <a:ext cx="7387200" cy="40017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tabLst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2000" indent="-342000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/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15200" indent="-342000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/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73200" indent="0">
              <a:spcAft>
                <a:spcPts val="600"/>
              </a:spcAft>
              <a:buNone/>
              <a:defRPr sz="17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60402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 el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1">
            <a:extLst>
              <a:ext uri="{FF2B5EF4-FFF2-40B4-BE49-F238E27FC236}">
                <a16:creationId xmlns:a16="http://schemas.microsoft.com/office/drawing/2014/main" id="{8D59CD20-5A16-0F46-8A4D-CE85129EE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5" y="5705475"/>
            <a:ext cx="5048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1095600" y="1085467"/>
            <a:ext cx="10000800" cy="83697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ts val="3600"/>
              </a:lnSpc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för att lägga till rubrik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 hasCustomPrompt="1"/>
          </p:nvPr>
        </p:nvSpPr>
        <p:spPr>
          <a:xfrm>
            <a:off x="1095600" y="2332037"/>
            <a:ext cx="4744800" cy="41163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Aft>
                <a:spcPts val="800"/>
              </a:spcAft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8" name="Platshållare för innehåll 3"/>
          <p:cNvSpPr>
            <a:spLocks noGrp="1"/>
          </p:cNvSpPr>
          <p:nvPr>
            <p:ph sz="quarter" idx="14" hasCustomPrompt="1"/>
          </p:nvPr>
        </p:nvSpPr>
        <p:spPr>
          <a:xfrm>
            <a:off x="6351600" y="2332037"/>
            <a:ext cx="4744800" cy="41163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Aft>
                <a:spcPts val="800"/>
              </a:spcAft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427F867-D877-1646-A8B1-C6F1FB7BF59D}"/>
              </a:ext>
            </a:extLst>
          </p:cNvPr>
          <p:cNvSpPr txBox="1"/>
          <p:nvPr userDrawn="1"/>
        </p:nvSpPr>
        <p:spPr>
          <a:xfrm>
            <a:off x="-1644515" y="0"/>
            <a:ext cx="1694547" cy="846386"/>
          </a:xfrm>
          <a:prstGeom prst="rect">
            <a:avLst/>
          </a:prstGeom>
          <a:noFill/>
        </p:spPr>
        <p:txBody>
          <a:bodyPr wrap="square" lIns="0" tIns="0" rIns="72000" bIns="0" rtlCol="0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sv-SE" sz="1100" b="0" dirty="0">
                <a:latin typeface="Arial" panose="020B0604020202020204" pitchFamily="34" charset="0"/>
                <a:cs typeface="Arial" panose="020B0604020202020204" pitchFamily="34" charset="0"/>
              </a:rPr>
              <a:t>Valfri placering av text och bild, antingen till höger </a:t>
            </a:r>
            <a:r>
              <a:rPr lang="sv-SE" sz="1100" b="0">
                <a:latin typeface="Arial" panose="020B0604020202020204" pitchFamily="34" charset="0"/>
                <a:cs typeface="Arial" panose="020B0604020202020204" pitchFamily="34" charset="0"/>
              </a:rPr>
              <a:t>eller vänster. Klicka på ikonen för att lägga till en bild.</a:t>
            </a:r>
            <a:endParaRPr lang="sv-SE" sz="11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5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text + halv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1">
            <a:extLst>
              <a:ext uri="{FF2B5EF4-FFF2-40B4-BE49-F238E27FC236}">
                <a16:creationId xmlns:a16="http://schemas.microsoft.com/office/drawing/2014/main" id="{DB8F0806-6D16-2748-B294-52B748FE8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5" y="5705475"/>
            <a:ext cx="5048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6350400" y="1080000"/>
            <a:ext cx="4744800" cy="83697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för att lägga till rubrik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824800" cy="6858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800"/>
              </a:lnSpc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6" name="Platshållare för text 11"/>
          <p:cNvSpPr>
            <a:spLocks noGrp="1"/>
          </p:cNvSpPr>
          <p:nvPr>
            <p:ph type="body" sz="quarter" idx="12" hasCustomPrompt="1"/>
          </p:nvPr>
        </p:nvSpPr>
        <p:spPr>
          <a:xfrm>
            <a:off x="6350400" y="2332338"/>
            <a:ext cx="4744800" cy="332068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Aft>
                <a:spcPts val="800"/>
              </a:spcAft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spcAft>
                <a:spcPts val="1200"/>
              </a:spcAft>
              <a:buNone/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spcAft>
                <a:spcPts val="1200"/>
              </a:spcAft>
              <a:buNone/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Skriv text här</a:t>
            </a:r>
          </a:p>
        </p:txBody>
      </p:sp>
    </p:spTree>
    <p:extLst>
      <p:ext uri="{BB962C8B-B14F-4D97-AF65-F5344CB8AC3E}">
        <p14:creationId xmlns:p14="http://schemas.microsoft.com/office/powerpoint/2010/main" val="6147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text + halv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1094400" y="1087200"/>
            <a:ext cx="4744800" cy="83697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ts val="3600"/>
              </a:lnSpc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för att lägga till rubrik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6367200" y="0"/>
            <a:ext cx="5824800" cy="6858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800"/>
              </a:lnSpc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10" name="Platshållare för text 11"/>
          <p:cNvSpPr>
            <a:spLocks noGrp="1"/>
          </p:cNvSpPr>
          <p:nvPr>
            <p:ph type="body" sz="quarter" idx="12" hasCustomPrompt="1"/>
          </p:nvPr>
        </p:nvSpPr>
        <p:spPr>
          <a:xfrm>
            <a:off x="1094400" y="2332338"/>
            <a:ext cx="4744800" cy="41152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Aft>
                <a:spcPts val="800"/>
              </a:spcAft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spcAft>
                <a:spcPts val="1200"/>
              </a:spcAft>
              <a:buNone/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spcAft>
                <a:spcPts val="1200"/>
              </a:spcAft>
              <a:buNone/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11" name="Platshållare för bild 3">
            <a:extLst>
              <a:ext uri="{FF2B5EF4-FFF2-40B4-BE49-F238E27FC236}">
                <a16:creationId xmlns:a16="http://schemas.microsoft.com/office/drawing/2014/main" id="{64468957-DD7C-0940-B2E1-925A30A9895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260800" y="5706000"/>
            <a:ext cx="503999" cy="7416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Logo</a:t>
            </a:r>
          </a:p>
        </p:txBody>
      </p:sp>
      <p:grpSp>
        <p:nvGrpSpPr>
          <p:cNvPr id="2" name="Grupp 1">
            <a:extLst>
              <a:ext uri="{FF2B5EF4-FFF2-40B4-BE49-F238E27FC236}">
                <a16:creationId xmlns:a16="http://schemas.microsoft.com/office/drawing/2014/main" id="{B27010CC-A2D5-4D16-80AF-554BF76F9D1B}"/>
              </a:ext>
            </a:extLst>
          </p:cNvPr>
          <p:cNvGrpSpPr/>
          <p:nvPr userDrawn="1"/>
        </p:nvGrpSpPr>
        <p:grpSpPr>
          <a:xfrm>
            <a:off x="-1593659" y="7196"/>
            <a:ext cx="1660771" cy="1154162"/>
            <a:chOff x="-2038276" y="7196"/>
            <a:chExt cx="1660771" cy="1154162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D9DC3208-C5F9-5743-A73B-5509A390C9FE}"/>
                </a:ext>
              </a:extLst>
            </p:cNvPr>
            <p:cNvSpPr txBox="1"/>
            <p:nvPr userDrawn="1"/>
          </p:nvSpPr>
          <p:spPr>
            <a:xfrm>
              <a:off x="-2038276" y="7196"/>
              <a:ext cx="1660771" cy="1154162"/>
            </a:xfrm>
            <a:prstGeom prst="rect">
              <a:avLst/>
            </a:prstGeom>
            <a:noFill/>
          </p:spPr>
          <p:txBody>
            <a:bodyPr wrap="square" lIns="0" tIns="0" rIns="72000" bIns="0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sv-SE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Lägga in bild och logotyp</a:t>
              </a:r>
              <a:endParaRPr lang="sv-S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Klicka på ikonen </a:t>
              </a:r>
              <a:r>
                <a:rPr lang="sv-SE" sz="1000">
                  <a:latin typeface="Arial" panose="020B0604020202020204" pitchFamily="34" charset="0"/>
                  <a:cs typeface="Arial" panose="020B0604020202020204" pitchFamily="34" charset="0"/>
                </a:rPr>
                <a:t>för bild.  </a:t>
              </a:r>
              <a:endParaRPr lang="sv-S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sv-SE" sz="1000">
                  <a:latin typeface="Arial" panose="020B0604020202020204" pitchFamily="34" charset="0"/>
                  <a:cs typeface="Arial" panose="020B0604020202020204" pitchFamily="34" charset="0"/>
                </a:rPr>
                <a:t>Välj bild.</a:t>
              </a:r>
              <a:endParaRPr lang="sv-S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Klicka på ikonen för bild i nedre högra hörnet och lägg </a:t>
              </a:r>
              <a:r>
                <a:rPr lang="sv-SE" sz="1000">
                  <a:latin typeface="Arial" panose="020B0604020202020204" pitchFamily="34" charset="0"/>
                  <a:cs typeface="Arial" panose="020B0604020202020204" pitchFamily="34" charset="0"/>
                </a:rPr>
                <a:t>till logotyp.</a:t>
              </a:r>
              <a:endParaRPr lang="sv-S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3" name="Bildobjekt 12">
              <a:extLst>
                <a:ext uri="{FF2B5EF4-FFF2-40B4-BE49-F238E27FC236}">
                  <a16:creationId xmlns:a16="http://schemas.microsoft.com/office/drawing/2014/main" id="{E1C5C6BC-7DF6-EA45-AEFE-087DC5F370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1310332" y="398997"/>
              <a:ext cx="283338" cy="2951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756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kgrundsbild + rubrik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/>
          <p:cNvSpPr>
            <a:spLocks noGrp="1"/>
          </p:cNvSpPr>
          <p:nvPr>
            <p:ph type="body" sz="quarter" idx="12" hasCustomPrompt="1"/>
          </p:nvPr>
        </p:nvSpPr>
        <p:spPr>
          <a:xfrm>
            <a:off x="1095600" y="2446638"/>
            <a:ext cx="7387200" cy="332068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Aft>
                <a:spcPts val="800"/>
              </a:spcAft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Aft>
                <a:spcPts val="1200"/>
              </a:spcAft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Aft>
                <a:spcPts val="1200"/>
              </a:spcAft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8" name="Platshållare för bild 3">
            <a:extLst>
              <a:ext uri="{FF2B5EF4-FFF2-40B4-BE49-F238E27FC236}">
                <a16:creationId xmlns:a16="http://schemas.microsoft.com/office/drawing/2014/main" id="{8151D888-7D54-CD49-B544-FF20DF119E4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260800" y="5706000"/>
            <a:ext cx="503999" cy="7416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Logo</a:t>
            </a:r>
          </a:p>
        </p:txBody>
      </p:sp>
      <p:grpSp>
        <p:nvGrpSpPr>
          <p:cNvPr id="2" name="Grupp 1">
            <a:extLst>
              <a:ext uri="{FF2B5EF4-FFF2-40B4-BE49-F238E27FC236}">
                <a16:creationId xmlns:a16="http://schemas.microsoft.com/office/drawing/2014/main" id="{B29BBD55-5232-4B8A-B4CF-0D61B026ED50}"/>
              </a:ext>
            </a:extLst>
          </p:cNvPr>
          <p:cNvGrpSpPr/>
          <p:nvPr userDrawn="1"/>
        </p:nvGrpSpPr>
        <p:grpSpPr>
          <a:xfrm>
            <a:off x="-1618555" y="0"/>
            <a:ext cx="1652112" cy="2662267"/>
            <a:chOff x="-2038005" y="0"/>
            <a:chExt cx="1652112" cy="2662267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41E7BFAA-83AC-534B-987B-D9F63DD50E65}"/>
                </a:ext>
              </a:extLst>
            </p:cNvPr>
            <p:cNvSpPr txBox="1"/>
            <p:nvPr userDrawn="1"/>
          </p:nvSpPr>
          <p:spPr>
            <a:xfrm>
              <a:off x="-2038005" y="0"/>
              <a:ext cx="1652112" cy="2662267"/>
            </a:xfrm>
            <a:prstGeom prst="rect">
              <a:avLst/>
            </a:prstGeom>
            <a:noFill/>
          </p:spPr>
          <p:txBody>
            <a:bodyPr wrap="square" lIns="0" tIns="0" rIns="72000" bIns="0" rtlCol="0">
              <a:spAutoFit/>
            </a:bodyPr>
            <a:lstStyle/>
            <a:p>
              <a:pPr marL="0" indent="0" defTabSz="179388">
                <a:spcBef>
                  <a:spcPts val="600"/>
                </a:spcBef>
                <a:buFont typeface="+mj-lt"/>
                <a:buNone/>
              </a:pPr>
              <a:r>
                <a:rPr lang="sv-SE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Lägga in bakgrundsbild och logotyp</a:t>
              </a:r>
              <a:endParaRPr lang="sv-S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 defTabSz="179388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sv-SE" sz="1000">
                  <a:latin typeface="Arial" panose="020B0604020202020204" pitchFamily="34" charset="0"/>
                  <a:cs typeface="Arial" panose="020B0604020202020204" pitchFamily="34" charset="0"/>
                </a:rPr>
                <a:t>Klicka </a:t>
              </a:r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på ikonen för bild  </a:t>
              </a:r>
            </a:p>
            <a:p>
              <a:pPr marL="171450" indent="-171450" defTabSz="179388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Välj bild</a:t>
              </a:r>
            </a:p>
            <a:p>
              <a:pPr marL="171450" indent="-171450" defTabSz="179388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Markera bilden och under menyfliken ”Ordna” väljer du ”Placera längst bak” så att bilden hamnar under rubrik, text och logotyp</a:t>
              </a:r>
            </a:p>
            <a:p>
              <a:pPr marL="171450" indent="-171450" defTabSz="179388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Klicka på ikonen för bild i nedre högra hörnet och lägg </a:t>
              </a:r>
              <a:r>
                <a:rPr lang="sv-SE" sz="1000">
                  <a:latin typeface="Arial" panose="020B0604020202020204" pitchFamily="34" charset="0"/>
                  <a:cs typeface="Arial" panose="020B0604020202020204" pitchFamily="34" charset="0"/>
                </a:rPr>
                <a:t>till logotyp.</a:t>
              </a:r>
            </a:p>
            <a:p>
              <a:pPr marL="0" indent="0" defTabSz="179388">
                <a:spcBef>
                  <a:spcPts val="600"/>
                </a:spcBef>
                <a:buFont typeface="Arial" panose="020B0604020202020204" pitchFamily="34" charset="0"/>
                <a:buNone/>
              </a:pPr>
              <a:r>
                <a:rPr lang="sv-SE" sz="900">
                  <a:latin typeface="Arial" panose="020B0604020202020204" pitchFamily="34" charset="0"/>
                  <a:cs typeface="Arial" panose="020B0604020202020204" pitchFamily="34" charset="0"/>
                </a:rPr>
                <a:t>OBS! Rubrikfälten blir aktiva när du lagt in bakgrundsbilden.</a:t>
              </a:r>
              <a:endParaRPr lang="sv-SE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id="{66410EE5-F636-584B-A728-B1979DF83F7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1380296" y="531404"/>
              <a:ext cx="332001" cy="295112"/>
            </a:xfrm>
            <a:prstGeom prst="rect">
              <a:avLst/>
            </a:prstGeom>
          </p:spPr>
        </p:pic>
      </p:grpSp>
      <p:sp>
        <p:nvSpPr>
          <p:cNvPr id="9" name="Rubrik 1">
            <a:extLst>
              <a:ext uri="{FF2B5EF4-FFF2-40B4-BE49-F238E27FC236}">
                <a16:creationId xmlns:a16="http://schemas.microsoft.com/office/drawing/2014/main" id="{8DBCDF5A-242C-4BFD-AE6F-8DF8769EBA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5600" y="1085467"/>
            <a:ext cx="10000800" cy="83697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ts val="3600"/>
              </a:lnSpc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för att lägga till rubrik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1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800"/>
              </a:lnSpc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59914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ts val="28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47675" indent="-177800" algn="l" rtl="0" eaLnBrk="1" fontAlgn="base" hangingPunct="1">
        <a:lnSpc>
          <a:spcPts val="23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25475" indent="-177800" algn="l" rtl="0" eaLnBrk="1" fontAlgn="base" hangingPunct="1">
        <a:lnSpc>
          <a:spcPts val="23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01688" indent="-176213" algn="l" rtl="0" eaLnBrk="1" fontAlgn="base" hangingPunct="1">
        <a:lnSpc>
          <a:spcPts val="23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79488" indent="-177800" algn="l" rtl="0" eaLnBrk="1" fontAlgn="base" hangingPunct="1">
        <a:lnSpc>
          <a:spcPts val="23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4">
            <a:extLst>
              <a:ext uri="{FF2B5EF4-FFF2-40B4-BE49-F238E27FC236}">
                <a16:creationId xmlns:a16="http://schemas.microsoft.com/office/drawing/2014/main" id="{BFFA7369-E87C-8A62-A145-39BA356991D3}"/>
              </a:ext>
            </a:extLst>
          </p:cNvPr>
          <p:cNvSpPr/>
          <p:nvPr/>
        </p:nvSpPr>
        <p:spPr>
          <a:xfrm>
            <a:off x="5493165" y="1797687"/>
            <a:ext cx="3769963" cy="759020"/>
          </a:xfrm>
          <a:custGeom>
            <a:avLst/>
            <a:gdLst/>
            <a:ahLst/>
            <a:cxnLst/>
            <a:rect l="l" t="t" r="r" b="b"/>
            <a:pathLst>
              <a:path w="4516755" h="651510">
                <a:moveTo>
                  <a:pt x="0" y="651065"/>
                </a:moveTo>
                <a:lnTo>
                  <a:pt x="0" y="0"/>
                </a:lnTo>
                <a:lnTo>
                  <a:pt x="4516742" y="0"/>
                </a:lnTo>
                <a:lnTo>
                  <a:pt x="4516742" y="651065"/>
                </a:lnTo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8" name="object 56">
            <a:extLst>
              <a:ext uri="{FF2B5EF4-FFF2-40B4-BE49-F238E27FC236}">
                <a16:creationId xmlns:a16="http://schemas.microsoft.com/office/drawing/2014/main" id="{677CA8D6-1F13-2931-8DD2-FA32DCDDD1CD}"/>
              </a:ext>
            </a:extLst>
          </p:cNvPr>
          <p:cNvSpPr/>
          <p:nvPr/>
        </p:nvSpPr>
        <p:spPr>
          <a:xfrm>
            <a:off x="4630328" y="2162493"/>
            <a:ext cx="1747314" cy="442428"/>
          </a:xfrm>
          <a:custGeom>
            <a:avLst/>
            <a:gdLst/>
            <a:ahLst/>
            <a:cxnLst/>
            <a:rect l="l" t="t" r="r" b="b"/>
            <a:pathLst>
              <a:path w="1602740" h="532129">
                <a:moveTo>
                  <a:pt x="1530210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531761"/>
                </a:lnTo>
                <a:lnTo>
                  <a:pt x="1602206" y="531761"/>
                </a:lnTo>
                <a:lnTo>
                  <a:pt x="1602206" y="71996"/>
                </a:lnTo>
                <a:lnTo>
                  <a:pt x="1596548" y="43971"/>
                </a:lnTo>
                <a:lnTo>
                  <a:pt x="1581119" y="21086"/>
                </a:lnTo>
                <a:lnTo>
                  <a:pt x="1558235" y="5657"/>
                </a:lnTo>
                <a:lnTo>
                  <a:pt x="1530210" y="0"/>
                </a:lnTo>
                <a:close/>
              </a:path>
            </a:pathLst>
          </a:custGeom>
          <a:solidFill>
            <a:srgbClr val="4FB26A"/>
          </a:solidFill>
          <a:ln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9" name="object 56">
            <a:extLst>
              <a:ext uri="{FF2B5EF4-FFF2-40B4-BE49-F238E27FC236}">
                <a16:creationId xmlns:a16="http://schemas.microsoft.com/office/drawing/2014/main" id="{DEA004B6-708C-3215-68F6-F7AD15284D26}"/>
              </a:ext>
            </a:extLst>
          </p:cNvPr>
          <p:cNvSpPr/>
          <p:nvPr/>
        </p:nvSpPr>
        <p:spPr>
          <a:xfrm>
            <a:off x="8418739" y="2162029"/>
            <a:ext cx="1750559" cy="446673"/>
          </a:xfrm>
          <a:custGeom>
            <a:avLst/>
            <a:gdLst/>
            <a:ahLst/>
            <a:cxnLst/>
            <a:rect l="l" t="t" r="r" b="b"/>
            <a:pathLst>
              <a:path w="1602740" h="532129">
                <a:moveTo>
                  <a:pt x="1530210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531761"/>
                </a:lnTo>
                <a:lnTo>
                  <a:pt x="1602206" y="531761"/>
                </a:lnTo>
                <a:lnTo>
                  <a:pt x="1602206" y="71996"/>
                </a:lnTo>
                <a:lnTo>
                  <a:pt x="1596548" y="43971"/>
                </a:lnTo>
                <a:lnTo>
                  <a:pt x="1581119" y="21086"/>
                </a:lnTo>
                <a:lnTo>
                  <a:pt x="1558235" y="5657"/>
                </a:lnTo>
                <a:lnTo>
                  <a:pt x="1530210" y="0"/>
                </a:lnTo>
                <a:close/>
              </a:path>
            </a:pathLst>
          </a:custGeom>
          <a:solidFill>
            <a:srgbClr val="4AABDC"/>
          </a:solidFill>
          <a:ln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C3C0E651-2A4B-3738-5685-D16C19247166}"/>
              </a:ext>
            </a:extLst>
          </p:cNvPr>
          <p:cNvSpPr/>
          <p:nvPr/>
        </p:nvSpPr>
        <p:spPr>
          <a:xfrm>
            <a:off x="4636219" y="2885616"/>
            <a:ext cx="1731353" cy="3262758"/>
          </a:xfrm>
          <a:custGeom>
            <a:avLst/>
            <a:gdLst/>
            <a:ahLst/>
            <a:cxnLst/>
            <a:rect l="l" t="t" r="r" b="b"/>
            <a:pathLst>
              <a:path w="1602739" h="3260090">
                <a:moveTo>
                  <a:pt x="1602130" y="0"/>
                </a:moveTo>
                <a:lnTo>
                  <a:pt x="0" y="0"/>
                </a:lnTo>
                <a:lnTo>
                  <a:pt x="0" y="3187738"/>
                </a:lnTo>
                <a:lnTo>
                  <a:pt x="5657" y="3215762"/>
                </a:lnTo>
                <a:lnTo>
                  <a:pt x="21086" y="3238647"/>
                </a:lnTo>
                <a:lnTo>
                  <a:pt x="43971" y="3254076"/>
                </a:lnTo>
                <a:lnTo>
                  <a:pt x="71996" y="3259734"/>
                </a:lnTo>
                <a:lnTo>
                  <a:pt x="1530134" y="3259734"/>
                </a:lnTo>
                <a:lnTo>
                  <a:pt x="1558158" y="3254076"/>
                </a:lnTo>
                <a:lnTo>
                  <a:pt x="1581043" y="3238647"/>
                </a:lnTo>
                <a:lnTo>
                  <a:pt x="1596472" y="3215762"/>
                </a:lnTo>
                <a:lnTo>
                  <a:pt x="1602130" y="3187738"/>
                </a:lnTo>
                <a:lnTo>
                  <a:pt x="160213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 dirty="0"/>
          </a:p>
        </p:txBody>
      </p:sp>
      <p:sp>
        <p:nvSpPr>
          <p:cNvPr id="17" name="object 44">
            <a:extLst>
              <a:ext uri="{FF2B5EF4-FFF2-40B4-BE49-F238E27FC236}">
                <a16:creationId xmlns:a16="http://schemas.microsoft.com/office/drawing/2014/main" id="{1055A751-6BD4-BB08-6A9F-95CBCA250B11}"/>
              </a:ext>
            </a:extLst>
          </p:cNvPr>
          <p:cNvSpPr/>
          <p:nvPr/>
        </p:nvSpPr>
        <p:spPr>
          <a:xfrm>
            <a:off x="8408938" y="2878853"/>
            <a:ext cx="1750559" cy="3194022"/>
          </a:xfrm>
          <a:custGeom>
            <a:avLst/>
            <a:gdLst/>
            <a:ahLst/>
            <a:cxnLst/>
            <a:rect l="l" t="t" r="r" b="b"/>
            <a:pathLst>
              <a:path w="1620520" h="1966595">
                <a:moveTo>
                  <a:pt x="1620240" y="0"/>
                </a:moveTo>
                <a:lnTo>
                  <a:pt x="0" y="0"/>
                </a:lnTo>
                <a:lnTo>
                  <a:pt x="0" y="1899234"/>
                </a:lnTo>
                <a:lnTo>
                  <a:pt x="5274" y="1925351"/>
                </a:lnTo>
                <a:lnTo>
                  <a:pt x="19656" y="1946678"/>
                </a:lnTo>
                <a:lnTo>
                  <a:pt x="40987" y="1961056"/>
                </a:lnTo>
                <a:lnTo>
                  <a:pt x="67106" y="1966328"/>
                </a:lnTo>
                <a:lnTo>
                  <a:pt x="1553146" y="1966328"/>
                </a:lnTo>
                <a:lnTo>
                  <a:pt x="1579264" y="1961056"/>
                </a:lnTo>
                <a:lnTo>
                  <a:pt x="1600590" y="1946678"/>
                </a:lnTo>
                <a:lnTo>
                  <a:pt x="1614968" y="1925351"/>
                </a:lnTo>
                <a:lnTo>
                  <a:pt x="1620240" y="1899234"/>
                </a:lnTo>
                <a:lnTo>
                  <a:pt x="1620240" y="0"/>
                </a:lnTo>
                <a:close/>
              </a:path>
            </a:pathLst>
          </a:custGeom>
          <a:solidFill>
            <a:srgbClr val="4AABDC"/>
          </a:solidFill>
          <a:ln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18" name="object 52">
            <a:extLst>
              <a:ext uri="{FF2B5EF4-FFF2-40B4-BE49-F238E27FC236}">
                <a16:creationId xmlns:a16="http://schemas.microsoft.com/office/drawing/2014/main" id="{C1970870-D318-1B2B-17C7-267E8E41950C}"/>
              </a:ext>
            </a:extLst>
          </p:cNvPr>
          <p:cNvSpPr/>
          <p:nvPr/>
        </p:nvSpPr>
        <p:spPr>
          <a:xfrm>
            <a:off x="6509364" y="2868939"/>
            <a:ext cx="1771178" cy="3735636"/>
          </a:xfrm>
          <a:custGeom>
            <a:avLst/>
            <a:gdLst/>
            <a:ahLst/>
            <a:cxnLst/>
            <a:rect l="l" t="t" r="r" b="b"/>
            <a:pathLst>
              <a:path w="1602740" h="2624454">
                <a:moveTo>
                  <a:pt x="1602219" y="0"/>
                </a:moveTo>
                <a:lnTo>
                  <a:pt x="0" y="0"/>
                </a:lnTo>
                <a:lnTo>
                  <a:pt x="0" y="2552306"/>
                </a:lnTo>
                <a:lnTo>
                  <a:pt x="5657" y="2580333"/>
                </a:lnTo>
                <a:lnTo>
                  <a:pt x="21086" y="2603222"/>
                </a:lnTo>
                <a:lnTo>
                  <a:pt x="43971" y="2618655"/>
                </a:lnTo>
                <a:lnTo>
                  <a:pt x="71996" y="2624315"/>
                </a:lnTo>
                <a:lnTo>
                  <a:pt x="1530210" y="2624315"/>
                </a:lnTo>
                <a:lnTo>
                  <a:pt x="1558237" y="2618655"/>
                </a:lnTo>
                <a:lnTo>
                  <a:pt x="1581126" y="2603222"/>
                </a:lnTo>
                <a:lnTo>
                  <a:pt x="1596559" y="2580333"/>
                </a:lnTo>
                <a:lnTo>
                  <a:pt x="1602219" y="2552306"/>
                </a:lnTo>
                <a:lnTo>
                  <a:pt x="1602219" y="0"/>
                </a:lnTo>
                <a:close/>
              </a:path>
            </a:pathLst>
          </a:custGeom>
          <a:solidFill>
            <a:srgbClr val="DC6320"/>
          </a:solidFill>
          <a:ln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 dirty="0"/>
          </a:p>
        </p:txBody>
      </p:sp>
      <p:sp>
        <p:nvSpPr>
          <p:cNvPr id="19" name="object 56">
            <a:extLst>
              <a:ext uri="{FF2B5EF4-FFF2-40B4-BE49-F238E27FC236}">
                <a16:creationId xmlns:a16="http://schemas.microsoft.com/office/drawing/2014/main" id="{0D67B11A-5577-96F7-F376-7A0B5258C5BA}"/>
              </a:ext>
            </a:extLst>
          </p:cNvPr>
          <p:cNvSpPr/>
          <p:nvPr/>
        </p:nvSpPr>
        <p:spPr>
          <a:xfrm>
            <a:off x="6492864" y="2162029"/>
            <a:ext cx="1790783" cy="446673"/>
          </a:xfrm>
          <a:custGeom>
            <a:avLst/>
            <a:gdLst/>
            <a:ahLst/>
            <a:cxnLst/>
            <a:rect l="l" t="t" r="r" b="b"/>
            <a:pathLst>
              <a:path w="1602740" h="532129">
                <a:moveTo>
                  <a:pt x="1530210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531761"/>
                </a:lnTo>
                <a:lnTo>
                  <a:pt x="1602206" y="531761"/>
                </a:lnTo>
                <a:lnTo>
                  <a:pt x="1602206" y="71996"/>
                </a:lnTo>
                <a:lnTo>
                  <a:pt x="1596548" y="43971"/>
                </a:lnTo>
                <a:lnTo>
                  <a:pt x="1581119" y="21086"/>
                </a:lnTo>
                <a:lnTo>
                  <a:pt x="1558235" y="5657"/>
                </a:lnTo>
                <a:lnTo>
                  <a:pt x="1530210" y="0"/>
                </a:lnTo>
                <a:close/>
              </a:path>
            </a:pathLst>
          </a:custGeom>
          <a:solidFill>
            <a:srgbClr val="DC6320"/>
          </a:solidFill>
          <a:ln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49C8F5-CC28-444F-93F0-EAC3FE409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75" y="795719"/>
            <a:ext cx="4344773" cy="836973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sv-SE" sz="2400" dirty="0"/>
              <a:t>Länsstyrelsens </a:t>
            </a:r>
            <a:br>
              <a:rPr lang="sv-SE" sz="2400" dirty="0"/>
            </a:br>
            <a:r>
              <a:rPr lang="sv-SE" sz="2400" dirty="0"/>
              <a:t>organisation</a:t>
            </a:r>
            <a:br>
              <a:rPr lang="sv-SE" sz="2400" dirty="0"/>
            </a:br>
            <a:r>
              <a:rPr lang="sv-SE" sz="2400" dirty="0"/>
              <a:t>  </a:t>
            </a:r>
          </a:p>
        </p:txBody>
      </p:sp>
      <p:sp>
        <p:nvSpPr>
          <p:cNvPr id="238" name="object 28">
            <a:extLst>
              <a:ext uri="{FF2B5EF4-FFF2-40B4-BE49-F238E27FC236}">
                <a16:creationId xmlns:a16="http://schemas.microsoft.com/office/drawing/2014/main" id="{CAA66353-61DC-408E-B0A2-05C45C4D7125}"/>
              </a:ext>
            </a:extLst>
          </p:cNvPr>
          <p:cNvSpPr txBox="1"/>
          <p:nvPr/>
        </p:nvSpPr>
        <p:spPr>
          <a:xfrm>
            <a:off x="6602885" y="2219303"/>
            <a:ext cx="1536701" cy="319317"/>
          </a:xfrm>
          <a:prstGeom prst="rect">
            <a:avLst/>
          </a:prstGeom>
        </p:spPr>
        <p:txBody>
          <a:bodyPr vert="horz" wrap="square" lIns="0" tIns="26669" rIns="0" bIns="0" rtlCol="0">
            <a:spAutoFit/>
          </a:bodyPr>
          <a:lstStyle/>
          <a:p>
            <a:pPr marL="71755" algn="ctr">
              <a:spcBef>
                <a:spcPts val="209"/>
              </a:spcBef>
              <a:spcAft>
                <a:spcPts val="600"/>
              </a:spcAft>
            </a:pPr>
            <a:r>
              <a:rPr lang="sv-SE" sz="900" b="1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SAMHÄLLE</a:t>
            </a:r>
            <a:br>
              <a:rPr lang="sv-SE" sz="1100" b="1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000" spc="6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Susanne Friberg</a:t>
            </a:r>
            <a:endParaRPr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object 36">
            <a:extLst>
              <a:ext uri="{FF2B5EF4-FFF2-40B4-BE49-F238E27FC236}">
                <a16:creationId xmlns:a16="http://schemas.microsoft.com/office/drawing/2014/main" id="{63F78872-5B80-4D9B-B030-8EAC101F853B}"/>
              </a:ext>
            </a:extLst>
          </p:cNvPr>
          <p:cNvSpPr txBox="1"/>
          <p:nvPr/>
        </p:nvSpPr>
        <p:spPr>
          <a:xfrm>
            <a:off x="4706926" y="2951278"/>
            <a:ext cx="1535176" cy="29982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  <a:spcAft>
                <a:spcPts val="500"/>
              </a:spcAft>
            </a:pPr>
            <a:r>
              <a:rPr sz="950" b="1" spc="1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Fält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95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Martin</a:t>
            </a:r>
            <a:r>
              <a:rPr sz="950" spc="-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5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Jonsson</a:t>
            </a:r>
            <a:endParaRPr lang="sv-SE" sz="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sz="950" b="1" spc="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Miljöanalys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Henrik</a:t>
            </a:r>
            <a:r>
              <a:rPr sz="950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Löfdahl</a:t>
            </a:r>
            <a:endParaRPr lang="sv-SE" sz="950" spc="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Naturförvaltning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Erik</a:t>
            </a:r>
            <a:r>
              <a:rPr lang="sv-SE" sz="950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Granerot</a:t>
            </a:r>
          </a:p>
          <a:p>
            <a:pPr algn="ctr">
              <a:spcAft>
                <a:spcPts val="500"/>
              </a:spcAft>
            </a:pP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Naturresurs</a:t>
            </a:r>
            <a:r>
              <a:rPr lang="sv-SE" sz="950" b="1" spc="-4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5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 </a:t>
            </a:r>
            <a:r>
              <a:rPr lang="sv-SE" sz="950" b="1" spc="-19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rennäring </a:t>
            </a:r>
            <a:r>
              <a:rPr lang="sv-SE" sz="95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v-SE"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Gunilla Manbré</a:t>
            </a:r>
          </a:p>
          <a:p>
            <a:pPr algn="ctr">
              <a:spcBef>
                <a:spcPts val="100"/>
              </a:spcBef>
              <a:spcAft>
                <a:spcPts val="500"/>
              </a:spcAft>
            </a:pP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Naturskydd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Per-Anders</a:t>
            </a:r>
            <a:r>
              <a:rPr lang="sv-SE" sz="950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5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Jonsson</a:t>
            </a:r>
            <a:endParaRPr lang="sv-SE" sz="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00"/>
              </a:spcBef>
              <a:spcAft>
                <a:spcPts val="500"/>
              </a:spcAft>
            </a:pP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Naturmiljö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Helena Lindvall</a:t>
            </a:r>
            <a:endParaRPr lang="sv-SE" sz="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00"/>
              </a:spcBef>
              <a:spcAft>
                <a:spcPts val="500"/>
              </a:spcAft>
            </a:pPr>
            <a:r>
              <a:rPr lang="sv-SE" sz="950" b="1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Fiske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Marita Thelin</a:t>
            </a:r>
            <a:endParaRPr lang="sv-SE" sz="950" spc="2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00"/>
              </a:spcBef>
              <a:spcAft>
                <a:spcPts val="500"/>
              </a:spcAft>
            </a:pPr>
            <a:r>
              <a:rPr lang="sv-SE" sz="95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Vattenmyndigheten</a:t>
            </a:r>
            <a:br>
              <a:rPr lang="sv-SE" sz="95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Johanna Söderasp</a:t>
            </a:r>
            <a:endParaRPr lang="sv-SE" sz="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1" name="object 42">
            <a:extLst>
              <a:ext uri="{FF2B5EF4-FFF2-40B4-BE49-F238E27FC236}">
                <a16:creationId xmlns:a16="http://schemas.microsoft.com/office/drawing/2014/main" id="{C311557A-36B0-407D-8D10-1A841A29F30F}"/>
              </a:ext>
            </a:extLst>
          </p:cNvPr>
          <p:cNvSpPr txBox="1"/>
          <p:nvPr/>
        </p:nvSpPr>
        <p:spPr>
          <a:xfrm>
            <a:off x="4662165" y="2219303"/>
            <a:ext cx="1580166" cy="305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  <a:spcAft>
                <a:spcPts val="600"/>
              </a:spcAft>
            </a:pPr>
            <a:r>
              <a:rPr sz="9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MILJÖ</a:t>
            </a:r>
            <a:br>
              <a:rPr lang="sv-SE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1000" spc="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</a:t>
            </a:r>
            <a:r>
              <a:rPr sz="1000" spc="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5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Sundin</a:t>
            </a:r>
            <a:endParaRPr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8" name="object 49">
            <a:extLst>
              <a:ext uri="{FF2B5EF4-FFF2-40B4-BE49-F238E27FC236}">
                <a16:creationId xmlns:a16="http://schemas.microsoft.com/office/drawing/2014/main" id="{28E02B99-4F6D-4541-81C3-6EC2C7305973}"/>
              </a:ext>
            </a:extLst>
          </p:cNvPr>
          <p:cNvSpPr txBox="1"/>
          <p:nvPr/>
        </p:nvSpPr>
        <p:spPr>
          <a:xfrm>
            <a:off x="8530838" y="2219303"/>
            <a:ext cx="1564672" cy="30713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spcBef>
                <a:spcPts val="114"/>
              </a:spcBef>
              <a:spcAft>
                <a:spcPts val="600"/>
              </a:spcAft>
            </a:pPr>
            <a:r>
              <a:rPr sz="900" b="1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VERKSAMHETSST</a:t>
            </a:r>
            <a:r>
              <a:rPr lang="sv-SE" sz="900" b="1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</a:t>
            </a:r>
            <a:r>
              <a:rPr sz="900" b="1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br>
              <a:rPr lang="sv-SE" sz="900" b="1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1000" spc="4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Susanne</a:t>
            </a:r>
            <a:r>
              <a:rPr sz="1000" spc="9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5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Nilsson</a:t>
            </a:r>
            <a:endParaRPr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9" name="object 50">
            <a:extLst>
              <a:ext uri="{FF2B5EF4-FFF2-40B4-BE49-F238E27FC236}">
                <a16:creationId xmlns:a16="http://schemas.microsoft.com/office/drawing/2014/main" id="{E7B6D092-6088-4D17-A960-86BDD54FF97D}"/>
              </a:ext>
            </a:extLst>
          </p:cNvPr>
          <p:cNvSpPr txBox="1"/>
          <p:nvPr/>
        </p:nvSpPr>
        <p:spPr>
          <a:xfrm>
            <a:off x="8502840" y="2951278"/>
            <a:ext cx="1545268" cy="15594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810" algn="ctr">
              <a:spcBef>
                <a:spcPts val="100"/>
              </a:spcBef>
              <a:spcAft>
                <a:spcPts val="500"/>
              </a:spcAft>
            </a:pP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Ärendestöd och service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Stig</a:t>
            </a:r>
            <a:r>
              <a:rPr sz="950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Vikberg</a:t>
            </a:r>
            <a:endParaRPr lang="sv-SE" sz="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3810" algn="ctr">
              <a:spcAft>
                <a:spcPts val="500"/>
              </a:spcAft>
            </a:pP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  <a:r>
              <a:rPr lang="sv-SE" sz="950" b="1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och</a:t>
            </a: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upphandling</a:t>
            </a:r>
            <a:b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Lena Lövgren</a:t>
            </a:r>
            <a:endParaRPr lang="sv-SE" sz="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905" algn="ctr">
              <a:spcAft>
                <a:spcPts val="500"/>
              </a:spcAft>
            </a:pPr>
            <a:r>
              <a:rPr sz="950" b="1" spc="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Kommunikation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95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950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95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edri</a:t>
            </a:r>
            <a:r>
              <a:rPr sz="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sz="950" spc="4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5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Hedlund</a:t>
            </a:r>
            <a:endParaRPr lang="sv-SE" sz="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905" algn="ctr">
              <a:spcAft>
                <a:spcPts val="500"/>
              </a:spcAft>
            </a:pPr>
            <a:r>
              <a:rPr lang="sv-SE" sz="950" b="1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sv-SE" sz="950" b="1" spc="3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–enheten</a:t>
            </a:r>
            <a:br>
              <a:rPr lang="sv-SE" sz="950" b="1" spc="3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Susanne Nilsson, tf.</a:t>
            </a:r>
            <a:endParaRPr lang="sv-SE" sz="9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" name="object 59">
            <a:extLst>
              <a:ext uri="{FF2B5EF4-FFF2-40B4-BE49-F238E27FC236}">
                <a16:creationId xmlns:a16="http://schemas.microsoft.com/office/drawing/2014/main" id="{9B19FD90-A744-49BB-84E3-891A21435983}"/>
              </a:ext>
            </a:extLst>
          </p:cNvPr>
          <p:cNvSpPr txBox="1"/>
          <p:nvPr/>
        </p:nvSpPr>
        <p:spPr>
          <a:xfrm>
            <a:off x="6661338" y="2951278"/>
            <a:ext cx="1547736" cy="3834383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spcBef>
                <a:spcPts val="200"/>
              </a:spcBef>
              <a:spcAft>
                <a:spcPts val="500"/>
              </a:spcAft>
            </a:pPr>
            <a:r>
              <a:rPr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Djurskydd</a:t>
            </a:r>
            <a:r>
              <a:rPr sz="95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50" b="1" spc="1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</a:t>
            </a:r>
            <a:r>
              <a:rPr sz="95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50" b="1" spc="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veterinär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</a:t>
            </a:r>
            <a:r>
              <a:rPr sz="95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Modig</a:t>
            </a:r>
            <a:endParaRPr lang="sv-SE" sz="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200"/>
              </a:spcBef>
              <a:spcAft>
                <a:spcPts val="500"/>
              </a:spcAft>
            </a:pPr>
            <a:r>
              <a:rPr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Mark-</a:t>
            </a:r>
            <a:r>
              <a:rPr sz="95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50" b="1" spc="1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</a:t>
            </a:r>
            <a:r>
              <a:rPr sz="95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50" b="1" spc="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vattenskydd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950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</a:t>
            </a:r>
            <a:r>
              <a:rPr sz="950" spc="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Strang</a:t>
            </a:r>
            <a:endParaRPr lang="sv-SE" sz="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200"/>
              </a:spcBef>
              <a:spcAft>
                <a:spcPts val="500"/>
              </a:spcAft>
            </a:pPr>
            <a:r>
              <a:rPr sz="950" b="1" spc="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Miljöskydd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Anna-Carin</a:t>
            </a:r>
            <a:r>
              <a:rPr sz="950" spc="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5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Ohlsson</a:t>
            </a:r>
            <a:endParaRPr lang="sv-SE" sz="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200"/>
              </a:spcBef>
              <a:spcAft>
                <a:spcPts val="500"/>
              </a:spcAft>
            </a:pPr>
            <a:r>
              <a:rPr sz="950" b="1" spc="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Rätts</a:t>
            </a:r>
            <a:b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Hanna Mörtberg, tf.</a:t>
            </a:r>
            <a:endParaRPr lang="sv-SE" sz="950" spc="2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spcBef>
                <a:spcPts val="100"/>
              </a:spcBef>
              <a:spcAft>
                <a:spcPts val="500"/>
              </a:spcAft>
            </a:pP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Samhällsskydd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Ander</a:t>
            </a:r>
            <a:r>
              <a:rPr lang="sv-SE" sz="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v-SE" sz="950" spc="4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5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Öhlund</a:t>
            </a:r>
          </a:p>
          <a:p>
            <a:pPr algn="ctr">
              <a:spcBef>
                <a:spcPts val="100"/>
              </a:spcBef>
              <a:spcAft>
                <a:spcPts val="500"/>
              </a:spcAft>
            </a:pP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sv-SE" sz="95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5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hållbarhet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Lina</a:t>
            </a:r>
            <a:r>
              <a:rPr lang="sv-SE" sz="95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Segerlund</a:t>
            </a:r>
          </a:p>
          <a:p>
            <a:pPr marL="95885" marR="86360" algn="ctr">
              <a:spcBef>
                <a:spcPts val="100"/>
              </a:spcBef>
              <a:spcAft>
                <a:spcPts val="500"/>
              </a:spcAft>
            </a:pPr>
            <a:r>
              <a:rPr lang="sv-SE" sz="95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v-SE" sz="950" b="1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sv-SE" sz="95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ern</a:t>
            </a:r>
            <a:r>
              <a:rPr lang="sv-SE" sz="950" b="1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v-SE" sz="95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tionalisering  </a:t>
            </a:r>
            <a:r>
              <a:rPr lang="sv-SE" sz="950" b="1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</a:t>
            </a:r>
            <a:r>
              <a:rPr lang="sv-SE" sz="950" b="1" spc="3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tillväxt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 </a:t>
            </a:r>
            <a:r>
              <a:rPr lang="sv-SE" sz="95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Degerman</a:t>
            </a:r>
            <a:endParaRPr lang="sv-SE" sz="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885" marR="86360" algn="ctr">
              <a:spcBef>
                <a:spcPts val="100"/>
              </a:spcBef>
              <a:spcAft>
                <a:spcPts val="500"/>
              </a:spcAft>
            </a:pP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Landsbygd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Johanna Wallsten</a:t>
            </a:r>
            <a:endParaRPr lang="sv-SE" sz="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885" marR="86360" algn="ctr">
              <a:spcBef>
                <a:spcPts val="100"/>
              </a:spcBef>
              <a:spcAft>
                <a:spcPts val="500"/>
              </a:spcAft>
            </a:pP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Samhällsplanering </a:t>
            </a:r>
            <a:br>
              <a:rPr lang="sv-SE" sz="95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 kulturmiljö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Annica Lindström</a:t>
            </a:r>
            <a:endParaRPr lang="sv-SE" sz="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00"/>
              </a:spcBef>
              <a:spcAft>
                <a:spcPts val="600"/>
              </a:spcAft>
            </a:pPr>
            <a:endParaRPr lang="sv-S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0">
            <a:extLst>
              <a:ext uri="{FF2B5EF4-FFF2-40B4-BE49-F238E27FC236}">
                <a16:creationId xmlns:a16="http://schemas.microsoft.com/office/drawing/2014/main" id="{D77F35DF-EE80-82BA-4311-2CC8554A7552}"/>
              </a:ext>
            </a:extLst>
          </p:cNvPr>
          <p:cNvSpPr/>
          <p:nvPr/>
        </p:nvSpPr>
        <p:spPr>
          <a:xfrm>
            <a:off x="8456080" y="592722"/>
            <a:ext cx="1656273" cy="439670"/>
          </a:xfrm>
          <a:custGeom>
            <a:avLst/>
            <a:gdLst/>
            <a:ahLst/>
            <a:cxnLst/>
            <a:rect l="l" t="t" r="r" b="b"/>
            <a:pathLst>
              <a:path w="1715135" h="455294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83298"/>
                </a:lnTo>
                <a:lnTo>
                  <a:pt x="5657" y="411323"/>
                </a:lnTo>
                <a:lnTo>
                  <a:pt x="21086" y="434208"/>
                </a:lnTo>
                <a:lnTo>
                  <a:pt x="43971" y="449637"/>
                </a:lnTo>
                <a:lnTo>
                  <a:pt x="71996" y="455295"/>
                </a:lnTo>
                <a:lnTo>
                  <a:pt x="1642808" y="455295"/>
                </a:lnTo>
                <a:lnTo>
                  <a:pt x="1670835" y="449637"/>
                </a:lnTo>
                <a:lnTo>
                  <a:pt x="1693724" y="434208"/>
                </a:lnTo>
                <a:lnTo>
                  <a:pt x="1709157" y="411323"/>
                </a:lnTo>
                <a:lnTo>
                  <a:pt x="1714817" y="383298"/>
                </a:lnTo>
                <a:lnTo>
                  <a:pt x="1714817" y="71996"/>
                </a:lnTo>
                <a:lnTo>
                  <a:pt x="1709157" y="43971"/>
                </a:lnTo>
                <a:lnTo>
                  <a:pt x="1693724" y="21086"/>
                </a:lnTo>
                <a:lnTo>
                  <a:pt x="1670835" y="5657"/>
                </a:lnTo>
                <a:lnTo>
                  <a:pt x="1642808" y="0"/>
                </a:lnTo>
                <a:lnTo>
                  <a:pt x="7199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5" name="object 20">
            <a:extLst>
              <a:ext uri="{FF2B5EF4-FFF2-40B4-BE49-F238E27FC236}">
                <a16:creationId xmlns:a16="http://schemas.microsoft.com/office/drawing/2014/main" id="{4CF86F8A-D72B-0B5E-4D40-64F617812E30}"/>
              </a:ext>
            </a:extLst>
          </p:cNvPr>
          <p:cNvSpPr/>
          <p:nvPr/>
        </p:nvSpPr>
        <p:spPr>
          <a:xfrm>
            <a:off x="4762896" y="592722"/>
            <a:ext cx="1656273" cy="439670"/>
          </a:xfrm>
          <a:custGeom>
            <a:avLst/>
            <a:gdLst/>
            <a:ahLst/>
            <a:cxnLst/>
            <a:rect l="l" t="t" r="r" b="b"/>
            <a:pathLst>
              <a:path w="1715135" h="455294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83298"/>
                </a:lnTo>
                <a:lnTo>
                  <a:pt x="5657" y="411323"/>
                </a:lnTo>
                <a:lnTo>
                  <a:pt x="21086" y="434208"/>
                </a:lnTo>
                <a:lnTo>
                  <a:pt x="43971" y="449637"/>
                </a:lnTo>
                <a:lnTo>
                  <a:pt x="71996" y="455295"/>
                </a:lnTo>
                <a:lnTo>
                  <a:pt x="1642808" y="455295"/>
                </a:lnTo>
                <a:lnTo>
                  <a:pt x="1670835" y="449637"/>
                </a:lnTo>
                <a:lnTo>
                  <a:pt x="1693724" y="434208"/>
                </a:lnTo>
                <a:lnTo>
                  <a:pt x="1709157" y="411323"/>
                </a:lnTo>
                <a:lnTo>
                  <a:pt x="1714817" y="383298"/>
                </a:lnTo>
                <a:lnTo>
                  <a:pt x="1714817" y="71996"/>
                </a:lnTo>
                <a:lnTo>
                  <a:pt x="1709157" y="43971"/>
                </a:lnTo>
                <a:lnTo>
                  <a:pt x="1693724" y="21086"/>
                </a:lnTo>
                <a:lnTo>
                  <a:pt x="1670835" y="5657"/>
                </a:lnTo>
                <a:lnTo>
                  <a:pt x="1642808" y="0"/>
                </a:lnTo>
                <a:lnTo>
                  <a:pt x="7199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6" name="object 76">
            <a:extLst>
              <a:ext uri="{FF2B5EF4-FFF2-40B4-BE49-F238E27FC236}">
                <a16:creationId xmlns:a16="http://schemas.microsoft.com/office/drawing/2014/main" id="{0749B450-48F6-3FD2-26C7-A3F97EA615A8}"/>
              </a:ext>
            </a:extLst>
          </p:cNvPr>
          <p:cNvSpPr/>
          <p:nvPr/>
        </p:nvSpPr>
        <p:spPr>
          <a:xfrm>
            <a:off x="8456080" y="1198770"/>
            <a:ext cx="1656273" cy="429858"/>
          </a:xfrm>
          <a:custGeom>
            <a:avLst/>
            <a:gdLst/>
            <a:ahLst/>
            <a:cxnLst/>
            <a:rect l="l" t="t" r="r" b="b"/>
            <a:pathLst>
              <a:path w="1390650" h="445135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72922"/>
                </a:lnTo>
                <a:lnTo>
                  <a:pt x="5657" y="400947"/>
                </a:lnTo>
                <a:lnTo>
                  <a:pt x="21086" y="423832"/>
                </a:lnTo>
                <a:lnTo>
                  <a:pt x="43971" y="439261"/>
                </a:lnTo>
                <a:lnTo>
                  <a:pt x="71996" y="444919"/>
                </a:lnTo>
                <a:lnTo>
                  <a:pt x="1318196" y="444919"/>
                </a:lnTo>
                <a:lnTo>
                  <a:pt x="1346221" y="439261"/>
                </a:lnTo>
                <a:lnTo>
                  <a:pt x="1369106" y="423832"/>
                </a:lnTo>
                <a:lnTo>
                  <a:pt x="1384535" y="400947"/>
                </a:lnTo>
                <a:lnTo>
                  <a:pt x="1390192" y="372922"/>
                </a:lnTo>
                <a:lnTo>
                  <a:pt x="1390192" y="71996"/>
                </a:lnTo>
                <a:lnTo>
                  <a:pt x="1384535" y="43971"/>
                </a:lnTo>
                <a:lnTo>
                  <a:pt x="1369106" y="21086"/>
                </a:lnTo>
                <a:lnTo>
                  <a:pt x="1346221" y="5657"/>
                </a:lnTo>
                <a:lnTo>
                  <a:pt x="1318196" y="0"/>
                </a:lnTo>
                <a:lnTo>
                  <a:pt x="7199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10" name="object 15">
            <a:extLst>
              <a:ext uri="{FF2B5EF4-FFF2-40B4-BE49-F238E27FC236}">
                <a16:creationId xmlns:a16="http://schemas.microsoft.com/office/drawing/2014/main" id="{514F82E8-70B6-DE49-DDE4-A1A4AF830880}"/>
              </a:ext>
            </a:extLst>
          </p:cNvPr>
          <p:cNvSpPr/>
          <p:nvPr/>
        </p:nvSpPr>
        <p:spPr>
          <a:xfrm flipV="1">
            <a:off x="6349633" y="1290175"/>
            <a:ext cx="2106447" cy="106229"/>
          </a:xfrm>
          <a:custGeom>
            <a:avLst/>
            <a:gdLst/>
            <a:ahLst/>
            <a:cxnLst/>
            <a:rect l="l" t="t" r="r" b="b"/>
            <a:pathLst>
              <a:path w="1875154">
                <a:moveTo>
                  <a:pt x="0" y="0"/>
                </a:moveTo>
                <a:lnTo>
                  <a:pt x="1874888" y="0"/>
                </a:lnTo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11" name="object 15">
            <a:extLst>
              <a:ext uri="{FF2B5EF4-FFF2-40B4-BE49-F238E27FC236}">
                <a16:creationId xmlns:a16="http://schemas.microsoft.com/office/drawing/2014/main" id="{C9325F48-5F63-4FD2-E2D7-76E4DDAC090E}"/>
              </a:ext>
            </a:extLst>
          </p:cNvPr>
          <p:cNvSpPr/>
          <p:nvPr/>
        </p:nvSpPr>
        <p:spPr>
          <a:xfrm>
            <a:off x="7173833" y="785126"/>
            <a:ext cx="1810802" cy="0"/>
          </a:xfrm>
          <a:custGeom>
            <a:avLst/>
            <a:gdLst/>
            <a:ahLst/>
            <a:cxnLst/>
            <a:rect l="l" t="t" r="r" b="b"/>
            <a:pathLst>
              <a:path w="1875154">
                <a:moveTo>
                  <a:pt x="0" y="0"/>
                </a:moveTo>
                <a:lnTo>
                  <a:pt x="1874888" y="0"/>
                </a:lnTo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id="{7EE22078-53FA-966C-3EDF-FD1A44AA7693}"/>
              </a:ext>
            </a:extLst>
          </p:cNvPr>
          <p:cNvSpPr/>
          <p:nvPr/>
        </p:nvSpPr>
        <p:spPr>
          <a:xfrm flipH="1">
            <a:off x="7412347" y="373042"/>
            <a:ext cx="45719" cy="1420585"/>
          </a:xfrm>
          <a:custGeom>
            <a:avLst/>
            <a:gdLst/>
            <a:ahLst/>
            <a:cxnLst/>
            <a:rect l="l" t="t" r="r" b="b"/>
            <a:pathLst>
              <a:path h="1689735">
                <a:moveTo>
                  <a:pt x="0" y="0"/>
                </a:moveTo>
                <a:lnTo>
                  <a:pt x="0" y="1689582"/>
                </a:lnTo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13" name="object 15">
            <a:extLst>
              <a:ext uri="{FF2B5EF4-FFF2-40B4-BE49-F238E27FC236}">
                <a16:creationId xmlns:a16="http://schemas.microsoft.com/office/drawing/2014/main" id="{7BD0F546-6EA2-A654-ED5A-A3D33B2D0AE5}"/>
              </a:ext>
            </a:extLst>
          </p:cNvPr>
          <p:cNvSpPr/>
          <p:nvPr/>
        </p:nvSpPr>
        <p:spPr>
          <a:xfrm>
            <a:off x="4927252" y="785126"/>
            <a:ext cx="1810802" cy="0"/>
          </a:xfrm>
          <a:custGeom>
            <a:avLst/>
            <a:gdLst/>
            <a:ahLst/>
            <a:cxnLst/>
            <a:rect l="l" t="t" r="r" b="b"/>
            <a:pathLst>
              <a:path w="1875154">
                <a:moveTo>
                  <a:pt x="0" y="0"/>
                </a:moveTo>
                <a:lnTo>
                  <a:pt x="1874888" y="0"/>
                </a:lnTo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14" name="object 18">
            <a:extLst>
              <a:ext uri="{FF2B5EF4-FFF2-40B4-BE49-F238E27FC236}">
                <a16:creationId xmlns:a16="http://schemas.microsoft.com/office/drawing/2014/main" id="{5DCC03A2-D2A1-6FC5-2CA1-A84FBA0D5EB1}"/>
              </a:ext>
            </a:extLst>
          </p:cNvPr>
          <p:cNvSpPr txBox="1"/>
          <p:nvPr/>
        </p:nvSpPr>
        <p:spPr>
          <a:xfrm>
            <a:off x="4920462" y="709627"/>
            <a:ext cx="134114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34" algn="ctr">
              <a:spcBef>
                <a:spcPts val="100"/>
              </a:spcBef>
              <a:spcAft>
                <a:spcPts val="600"/>
              </a:spcAft>
            </a:pPr>
            <a:r>
              <a:rPr sz="1000" b="1" spc="5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Internrevisor</a:t>
            </a:r>
            <a:br>
              <a:rPr lang="sv-SE" sz="10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000" b="1" spc="5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30">
            <a:extLst>
              <a:ext uri="{FF2B5EF4-FFF2-40B4-BE49-F238E27FC236}">
                <a16:creationId xmlns:a16="http://schemas.microsoft.com/office/drawing/2014/main" id="{A77E101A-F439-3FE0-3FF2-E12EBA2E9CF4}"/>
              </a:ext>
            </a:extLst>
          </p:cNvPr>
          <p:cNvSpPr txBox="1"/>
          <p:nvPr/>
        </p:nvSpPr>
        <p:spPr>
          <a:xfrm rot="5400000">
            <a:off x="7321113" y="2455445"/>
            <a:ext cx="153888" cy="573143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spcAft>
                <a:spcPts val="600"/>
              </a:spcAft>
            </a:pPr>
            <a:r>
              <a:rPr sz="1000" b="1" spc="55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Enhe</a:t>
            </a:r>
            <a:r>
              <a:rPr sz="1000" b="1" spc="45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00" b="1" spc="55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75">
            <a:extLst>
              <a:ext uri="{FF2B5EF4-FFF2-40B4-BE49-F238E27FC236}">
                <a16:creationId xmlns:a16="http://schemas.microsoft.com/office/drawing/2014/main" id="{FC1BD72A-25C3-1BE3-0FDD-C8326DC28932}"/>
              </a:ext>
            </a:extLst>
          </p:cNvPr>
          <p:cNvSpPr/>
          <p:nvPr/>
        </p:nvSpPr>
        <p:spPr>
          <a:xfrm>
            <a:off x="4762897" y="1186542"/>
            <a:ext cx="1656272" cy="429858"/>
          </a:xfrm>
          <a:custGeom>
            <a:avLst/>
            <a:gdLst/>
            <a:ahLst/>
            <a:cxnLst/>
            <a:rect l="l" t="t" r="r" b="b"/>
            <a:pathLst>
              <a:path w="1390650" h="445135">
                <a:moveTo>
                  <a:pt x="1318196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72922"/>
                </a:lnTo>
                <a:lnTo>
                  <a:pt x="5657" y="400947"/>
                </a:lnTo>
                <a:lnTo>
                  <a:pt x="21086" y="423832"/>
                </a:lnTo>
                <a:lnTo>
                  <a:pt x="43971" y="439261"/>
                </a:lnTo>
                <a:lnTo>
                  <a:pt x="71996" y="444919"/>
                </a:lnTo>
                <a:lnTo>
                  <a:pt x="1318196" y="444919"/>
                </a:lnTo>
                <a:lnTo>
                  <a:pt x="1346221" y="439261"/>
                </a:lnTo>
                <a:lnTo>
                  <a:pt x="1369106" y="423832"/>
                </a:lnTo>
                <a:lnTo>
                  <a:pt x="1384535" y="400947"/>
                </a:lnTo>
                <a:lnTo>
                  <a:pt x="1390192" y="372922"/>
                </a:lnTo>
                <a:lnTo>
                  <a:pt x="1390192" y="71996"/>
                </a:lnTo>
                <a:lnTo>
                  <a:pt x="1384535" y="43971"/>
                </a:lnTo>
                <a:lnTo>
                  <a:pt x="1369106" y="21086"/>
                </a:lnTo>
                <a:lnTo>
                  <a:pt x="1346221" y="5657"/>
                </a:lnTo>
                <a:lnTo>
                  <a:pt x="131819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21" name="object 77">
            <a:extLst>
              <a:ext uri="{FF2B5EF4-FFF2-40B4-BE49-F238E27FC236}">
                <a16:creationId xmlns:a16="http://schemas.microsoft.com/office/drawing/2014/main" id="{C0EE3386-915D-B2EF-A4B8-3F2D3E4C8616}"/>
              </a:ext>
            </a:extLst>
          </p:cNvPr>
          <p:cNvSpPr txBox="1"/>
          <p:nvPr/>
        </p:nvSpPr>
        <p:spPr>
          <a:xfrm>
            <a:off x="4932276" y="1318115"/>
            <a:ext cx="131751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spcAft>
                <a:spcPts val="600"/>
              </a:spcAft>
            </a:pPr>
            <a:r>
              <a:rPr sz="1000" b="1" spc="6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Ledningsgrupp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52078BE2-4882-4320-44E0-0ADEBD569701}"/>
              </a:ext>
            </a:extLst>
          </p:cNvPr>
          <p:cNvSpPr txBox="1"/>
          <p:nvPr/>
        </p:nvSpPr>
        <p:spPr>
          <a:xfrm>
            <a:off x="6925436" y="1907898"/>
            <a:ext cx="101954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000" b="1" spc="2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v-SE" sz="1000" b="1" spc="35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v-SE" sz="1000" b="1" spc="55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delningar</a:t>
            </a:r>
            <a:endParaRPr lang="sv-SE" sz="1000" b="1" dirty="0"/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C11723E9-9185-D1B0-D88A-695B57E397B9}"/>
              </a:ext>
            </a:extLst>
          </p:cNvPr>
          <p:cNvSpPr txBox="1"/>
          <p:nvPr/>
        </p:nvSpPr>
        <p:spPr>
          <a:xfrm>
            <a:off x="8367025" y="577871"/>
            <a:ext cx="1831287" cy="4356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12700" algn="ctr">
              <a:lnSpc>
                <a:spcPts val="1370"/>
              </a:lnSpc>
              <a:spcBef>
                <a:spcPts val="100"/>
              </a:spcBef>
              <a:tabLst>
                <a:tab pos="1858010" algn="l"/>
              </a:tabLst>
            </a:pPr>
            <a:r>
              <a:rPr lang="sv-SE" sz="950" b="1" spc="55" dirty="0">
                <a:solidFill>
                  <a:srgbClr val="FFFFFF"/>
                </a:solidFill>
                <a:uFill>
                  <a:solidFill>
                    <a:srgbClr val="9D9D9C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Civilområdeskansli</a:t>
            </a:r>
            <a:br>
              <a:rPr lang="sv-SE" sz="950" b="1" spc="55" dirty="0">
                <a:solidFill>
                  <a:srgbClr val="FFFFFF"/>
                </a:solidFill>
                <a:uFill>
                  <a:solidFill>
                    <a:srgbClr val="9D9D9C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55" dirty="0">
                <a:solidFill>
                  <a:srgbClr val="FFFFFF"/>
                </a:solidFill>
                <a:uFill>
                  <a:solidFill>
                    <a:srgbClr val="9D9D9C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Karin Börjesson</a:t>
            </a:r>
            <a:endParaRPr lang="sv-SE" sz="9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upp 23">
            <a:extLst>
              <a:ext uri="{FF2B5EF4-FFF2-40B4-BE49-F238E27FC236}">
                <a16:creationId xmlns:a16="http://schemas.microsoft.com/office/drawing/2014/main" id="{B80B2821-A081-55C8-C4CA-59FEB27C36DD}"/>
              </a:ext>
            </a:extLst>
          </p:cNvPr>
          <p:cNvGrpSpPr/>
          <p:nvPr/>
        </p:nvGrpSpPr>
        <p:grpSpPr>
          <a:xfrm>
            <a:off x="3264482" y="827086"/>
            <a:ext cx="994198" cy="343599"/>
            <a:chOff x="2488164" y="2362771"/>
            <a:chExt cx="994198" cy="343599"/>
          </a:xfrm>
        </p:grpSpPr>
        <p:sp>
          <p:nvSpPr>
            <p:cNvPr id="25" name="object 73">
              <a:extLst>
                <a:ext uri="{FF2B5EF4-FFF2-40B4-BE49-F238E27FC236}">
                  <a16:creationId xmlns:a16="http://schemas.microsoft.com/office/drawing/2014/main" id="{9A5310C5-A932-8B4F-56C5-BDB986AC0E02}"/>
                </a:ext>
              </a:extLst>
            </p:cNvPr>
            <p:cNvSpPr txBox="1"/>
            <p:nvPr/>
          </p:nvSpPr>
          <p:spPr>
            <a:xfrm>
              <a:off x="2488164" y="2449217"/>
              <a:ext cx="994198" cy="182101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spcBef>
                  <a:spcPts val="100"/>
                </a:spcBef>
                <a:spcAft>
                  <a:spcPts val="600"/>
                </a:spcAft>
              </a:pPr>
              <a:r>
                <a:rPr sz="1100" b="1" spc="-5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Myriad Pro Light"/>
                </a:rPr>
                <a:t>Insynsråd</a:t>
              </a:r>
              <a:endPara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Myriad Pro Light"/>
              </a:endParaRP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F5986E18-245D-FDE0-72E7-7173FC9C25FF}"/>
                </a:ext>
              </a:extLst>
            </p:cNvPr>
            <p:cNvSpPr/>
            <p:nvPr/>
          </p:nvSpPr>
          <p:spPr>
            <a:xfrm>
              <a:off x="2488164" y="2362771"/>
              <a:ext cx="994198" cy="343599"/>
            </a:xfrm>
            <a:prstGeom prst="rect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ln>
                  <a:solidFill>
                    <a:schemeClr val="tx1"/>
                  </a:solidFill>
                  <a:prstDash val="dash"/>
                </a:ln>
              </a:endParaRPr>
            </a:p>
          </p:txBody>
        </p:sp>
      </p:grpSp>
      <p:sp>
        <p:nvSpPr>
          <p:cNvPr id="27" name="object 77">
            <a:extLst>
              <a:ext uri="{FF2B5EF4-FFF2-40B4-BE49-F238E27FC236}">
                <a16:creationId xmlns:a16="http://schemas.microsoft.com/office/drawing/2014/main" id="{7A71ECC7-3DFE-EDC1-B317-0D9C71CD36A3}"/>
              </a:ext>
            </a:extLst>
          </p:cNvPr>
          <p:cNvSpPr txBox="1"/>
          <p:nvPr/>
        </p:nvSpPr>
        <p:spPr>
          <a:xfrm>
            <a:off x="8604369" y="1247779"/>
            <a:ext cx="1317515" cy="305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spcAft>
                <a:spcPts val="600"/>
              </a:spcAft>
            </a:pPr>
            <a:r>
              <a:rPr lang="sv-SE" sz="950" b="1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Staben</a:t>
            </a:r>
            <a:br>
              <a:rPr lang="sv-SE" sz="950" b="1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Katarina Ljunggren</a:t>
            </a:r>
            <a:endParaRPr sz="9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0">
            <a:extLst>
              <a:ext uri="{FF2B5EF4-FFF2-40B4-BE49-F238E27FC236}">
                <a16:creationId xmlns:a16="http://schemas.microsoft.com/office/drawing/2014/main" id="{013456A8-CF20-F20D-15D1-C4E8B413B7BB}"/>
              </a:ext>
            </a:extLst>
          </p:cNvPr>
          <p:cNvSpPr/>
          <p:nvPr/>
        </p:nvSpPr>
        <p:spPr>
          <a:xfrm>
            <a:off x="6607071" y="253426"/>
            <a:ext cx="1656273" cy="1064690"/>
          </a:xfrm>
          <a:custGeom>
            <a:avLst/>
            <a:gdLst/>
            <a:ahLst/>
            <a:cxnLst/>
            <a:rect l="l" t="t" r="r" b="b"/>
            <a:pathLst>
              <a:path w="1715135" h="455294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83298"/>
                </a:lnTo>
                <a:lnTo>
                  <a:pt x="5657" y="411323"/>
                </a:lnTo>
                <a:lnTo>
                  <a:pt x="21086" y="434208"/>
                </a:lnTo>
                <a:lnTo>
                  <a:pt x="43971" y="449637"/>
                </a:lnTo>
                <a:lnTo>
                  <a:pt x="71996" y="455295"/>
                </a:lnTo>
                <a:lnTo>
                  <a:pt x="1642808" y="455295"/>
                </a:lnTo>
                <a:lnTo>
                  <a:pt x="1670835" y="449637"/>
                </a:lnTo>
                <a:lnTo>
                  <a:pt x="1693724" y="434208"/>
                </a:lnTo>
                <a:lnTo>
                  <a:pt x="1709157" y="411323"/>
                </a:lnTo>
                <a:lnTo>
                  <a:pt x="1714817" y="383298"/>
                </a:lnTo>
                <a:lnTo>
                  <a:pt x="1714817" y="71996"/>
                </a:lnTo>
                <a:lnTo>
                  <a:pt x="1709157" y="43971"/>
                </a:lnTo>
                <a:lnTo>
                  <a:pt x="1693724" y="21086"/>
                </a:lnTo>
                <a:lnTo>
                  <a:pt x="1670835" y="5657"/>
                </a:lnTo>
                <a:lnTo>
                  <a:pt x="1642808" y="0"/>
                </a:lnTo>
                <a:lnTo>
                  <a:pt x="7199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29" name="object 21">
            <a:extLst>
              <a:ext uri="{FF2B5EF4-FFF2-40B4-BE49-F238E27FC236}">
                <a16:creationId xmlns:a16="http://schemas.microsoft.com/office/drawing/2014/main" id="{B1D89E55-495F-37CB-4F5D-8CB11EBC4A55}"/>
              </a:ext>
            </a:extLst>
          </p:cNvPr>
          <p:cNvSpPr txBox="1"/>
          <p:nvPr/>
        </p:nvSpPr>
        <p:spPr>
          <a:xfrm>
            <a:off x="6605345" y="316594"/>
            <a:ext cx="1642223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spcAft>
                <a:spcPts val="600"/>
              </a:spcAft>
            </a:pPr>
            <a:r>
              <a:rPr lang="sv-SE" sz="105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Länsledning</a:t>
            </a:r>
            <a:endParaRPr lang="sv-SE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21">
            <a:extLst>
              <a:ext uri="{FF2B5EF4-FFF2-40B4-BE49-F238E27FC236}">
                <a16:creationId xmlns:a16="http://schemas.microsoft.com/office/drawing/2014/main" id="{BAE5BB77-5322-656D-4518-91821B352B7B}"/>
              </a:ext>
            </a:extLst>
          </p:cNvPr>
          <p:cNvSpPr txBox="1"/>
          <p:nvPr/>
        </p:nvSpPr>
        <p:spPr>
          <a:xfrm>
            <a:off x="6608879" y="550823"/>
            <a:ext cx="1642223" cy="305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spcAft>
                <a:spcPts val="600"/>
              </a:spcAft>
            </a:pPr>
            <a:r>
              <a:rPr lang="sv-SE" sz="95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Landshövding</a:t>
            </a:r>
            <a:r>
              <a:rPr lang="sv-SE" sz="95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v-SE" sz="95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Lotta </a:t>
            </a:r>
            <a:r>
              <a:rPr lang="sv-SE" sz="950" spc="5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Finstorp</a:t>
            </a:r>
            <a:endParaRPr lang="sv-SE" sz="9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21">
            <a:extLst>
              <a:ext uri="{FF2B5EF4-FFF2-40B4-BE49-F238E27FC236}">
                <a16:creationId xmlns:a16="http://schemas.microsoft.com/office/drawing/2014/main" id="{B20D1105-1E64-84F7-5FBD-462B8BBD56A7}"/>
              </a:ext>
            </a:extLst>
          </p:cNvPr>
          <p:cNvSpPr txBox="1"/>
          <p:nvPr/>
        </p:nvSpPr>
        <p:spPr>
          <a:xfrm>
            <a:off x="6608879" y="913662"/>
            <a:ext cx="1642223" cy="305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spcAft>
                <a:spcPts val="600"/>
              </a:spcAft>
            </a:pPr>
            <a:r>
              <a:rPr lang="sv-SE" sz="95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Länsråd</a:t>
            </a:r>
            <a:br>
              <a:rPr lang="sv-SE" sz="95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Katarina Ljunggren</a:t>
            </a:r>
            <a:endParaRPr lang="sv-SE" sz="9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412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4">
            <a:extLst>
              <a:ext uri="{FF2B5EF4-FFF2-40B4-BE49-F238E27FC236}">
                <a16:creationId xmlns:a16="http://schemas.microsoft.com/office/drawing/2014/main" id="{BFFA7369-E87C-8A62-A145-39BA356991D3}"/>
              </a:ext>
            </a:extLst>
          </p:cNvPr>
          <p:cNvSpPr/>
          <p:nvPr/>
        </p:nvSpPr>
        <p:spPr>
          <a:xfrm>
            <a:off x="5493165" y="1797687"/>
            <a:ext cx="3769963" cy="429858"/>
          </a:xfrm>
          <a:custGeom>
            <a:avLst/>
            <a:gdLst/>
            <a:ahLst/>
            <a:cxnLst/>
            <a:rect l="l" t="t" r="r" b="b"/>
            <a:pathLst>
              <a:path w="4516755" h="651510">
                <a:moveTo>
                  <a:pt x="0" y="651065"/>
                </a:moveTo>
                <a:lnTo>
                  <a:pt x="0" y="0"/>
                </a:lnTo>
                <a:lnTo>
                  <a:pt x="4516742" y="0"/>
                </a:lnTo>
                <a:lnTo>
                  <a:pt x="4516742" y="651065"/>
                </a:lnTo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8" name="object 56">
            <a:extLst>
              <a:ext uri="{FF2B5EF4-FFF2-40B4-BE49-F238E27FC236}">
                <a16:creationId xmlns:a16="http://schemas.microsoft.com/office/drawing/2014/main" id="{677CA8D6-1F13-2931-8DD2-FA32DCDDD1CD}"/>
              </a:ext>
            </a:extLst>
          </p:cNvPr>
          <p:cNvSpPr/>
          <p:nvPr/>
        </p:nvSpPr>
        <p:spPr>
          <a:xfrm>
            <a:off x="4630328" y="2162493"/>
            <a:ext cx="1747314" cy="442428"/>
          </a:xfrm>
          <a:custGeom>
            <a:avLst/>
            <a:gdLst/>
            <a:ahLst/>
            <a:cxnLst/>
            <a:rect l="l" t="t" r="r" b="b"/>
            <a:pathLst>
              <a:path w="1602740" h="532129">
                <a:moveTo>
                  <a:pt x="1530210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531761"/>
                </a:lnTo>
                <a:lnTo>
                  <a:pt x="1602206" y="531761"/>
                </a:lnTo>
                <a:lnTo>
                  <a:pt x="1602206" y="71996"/>
                </a:lnTo>
                <a:lnTo>
                  <a:pt x="1596548" y="43971"/>
                </a:lnTo>
                <a:lnTo>
                  <a:pt x="1581119" y="21086"/>
                </a:lnTo>
                <a:lnTo>
                  <a:pt x="1558235" y="5657"/>
                </a:lnTo>
                <a:lnTo>
                  <a:pt x="1530210" y="0"/>
                </a:lnTo>
                <a:close/>
              </a:path>
            </a:pathLst>
          </a:custGeom>
          <a:solidFill>
            <a:srgbClr val="4FB26A"/>
          </a:solidFill>
          <a:ln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9" name="object 56">
            <a:extLst>
              <a:ext uri="{FF2B5EF4-FFF2-40B4-BE49-F238E27FC236}">
                <a16:creationId xmlns:a16="http://schemas.microsoft.com/office/drawing/2014/main" id="{DEA004B6-708C-3215-68F6-F7AD15284D26}"/>
              </a:ext>
            </a:extLst>
          </p:cNvPr>
          <p:cNvSpPr/>
          <p:nvPr/>
        </p:nvSpPr>
        <p:spPr>
          <a:xfrm>
            <a:off x="8418739" y="2162029"/>
            <a:ext cx="1750559" cy="446673"/>
          </a:xfrm>
          <a:custGeom>
            <a:avLst/>
            <a:gdLst/>
            <a:ahLst/>
            <a:cxnLst/>
            <a:rect l="l" t="t" r="r" b="b"/>
            <a:pathLst>
              <a:path w="1602740" h="532129">
                <a:moveTo>
                  <a:pt x="1530210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531761"/>
                </a:lnTo>
                <a:lnTo>
                  <a:pt x="1602206" y="531761"/>
                </a:lnTo>
                <a:lnTo>
                  <a:pt x="1602206" y="71996"/>
                </a:lnTo>
                <a:lnTo>
                  <a:pt x="1596548" y="43971"/>
                </a:lnTo>
                <a:lnTo>
                  <a:pt x="1581119" y="21086"/>
                </a:lnTo>
                <a:lnTo>
                  <a:pt x="1558235" y="5657"/>
                </a:lnTo>
                <a:lnTo>
                  <a:pt x="1530210" y="0"/>
                </a:lnTo>
                <a:close/>
              </a:path>
            </a:pathLst>
          </a:custGeom>
          <a:solidFill>
            <a:srgbClr val="4AABDC"/>
          </a:solidFill>
          <a:ln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C3C0E651-2A4B-3738-5685-D16C19247166}"/>
              </a:ext>
            </a:extLst>
          </p:cNvPr>
          <p:cNvSpPr/>
          <p:nvPr/>
        </p:nvSpPr>
        <p:spPr>
          <a:xfrm>
            <a:off x="4636219" y="2885615"/>
            <a:ext cx="1731353" cy="3262757"/>
          </a:xfrm>
          <a:custGeom>
            <a:avLst/>
            <a:gdLst/>
            <a:ahLst/>
            <a:cxnLst/>
            <a:rect l="l" t="t" r="r" b="b"/>
            <a:pathLst>
              <a:path w="1602739" h="3260090">
                <a:moveTo>
                  <a:pt x="1602130" y="0"/>
                </a:moveTo>
                <a:lnTo>
                  <a:pt x="0" y="0"/>
                </a:lnTo>
                <a:lnTo>
                  <a:pt x="0" y="3187738"/>
                </a:lnTo>
                <a:lnTo>
                  <a:pt x="5657" y="3215762"/>
                </a:lnTo>
                <a:lnTo>
                  <a:pt x="21086" y="3238647"/>
                </a:lnTo>
                <a:lnTo>
                  <a:pt x="43971" y="3254076"/>
                </a:lnTo>
                <a:lnTo>
                  <a:pt x="71996" y="3259734"/>
                </a:lnTo>
                <a:lnTo>
                  <a:pt x="1530134" y="3259734"/>
                </a:lnTo>
                <a:lnTo>
                  <a:pt x="1558158" y="3254076"/>
                </a:lnTo>
                <a:lnTo>
                  <a:pt x="1581043" y="3238647"/>
                </a:lnTo>
                <a:lnTo>
                  <a:pt x="1596472" y="3215762"/>
                </a:lnTo>
                <a:lnTo>
                  <a:pt x="1602130" y="3187738"/>
                </a:lnTo>
                <a:lnTo>
                  <a:pt x="160213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 dirty="0"/>
          </a:p>
        </p:txBody>
      </p:sp>
      <p:sp>
        <p:nvSpPr>
          <p:cNvPr id="17" name="object 44">
            <a:extLst>
              <a:ext uri="{FF2B5EF4-FFF2-40B4-BE49-F238E27FC236}">
                <a16:creationId xmlns:a16="http://schemas.microsoft.com/office/drawing/2014/main" id="{1055A751-6BD4-BB08-6A9F-95CBCA250B11}"/>
              </a:ext>
            </a:extLst>
          </p:cNvPr>
          <p:cNvSpPr/>
          <p:nvPr/>
        </p:nvSpPr>
        <p:spPr>
          <a:xfrm>
            <a:off x="8408938" y="2878852"/>
            <a:ext cx="1750559" cy="3285115"/>
          </a:xfrm>
          <a:custGeom>
            <a:avLst/>
            <a:gdLst/>
            <a:ahLst/>
            <a:cxnLst/>
            <a:rect l="l" t="t" r="r" b="b"/>
            <a:pathLst>
              <a:path w="1620520" h="1966595">
                <a:moveTo>
                  <a:pt x="1620240" y="0"/>
                </a:moveTo>
                <a:lnTo>
                  <a:pt x="0" y="0"/>
                </a:lnTo>
                <a:lnTo>
                  <a:pt x="0" y="1899234"/>
                </a:lnTo>
                <a:lnTo>
                  <a:pt x="5274" y="1925351"/>
                </a:lnTo>
                <a:lnTo>
                  <a:pt x="19656" y="1946678"/>
                </a:lnTo>
                <a:lnTo>
                  <a:pt x="40987" y="1961056"/>
                </a:lnTo>
                <a:lnTo>
                  <a:pt x="67106" y="1966328"/>
                </a:lnTo>
                <a:lnTo>
                  <a:pt x="1553146" y="1966328"/>
                </a:lnTo>
                <a:lnTo>
                  <a:pt x="1579264" y="1961056"/>
                </a:lnTo>
                <a:lnTo>
                  <a:pt x="1600590" y="1946678"/>
                </a:lnTo>
                <a:lnTo>
                  <a:pt x="1614968" y="1925351"/>
                </a:lnTo>
                <a:lnTo>
                  <a:pt x="1620240" y="1899234"/>
                </a:lnTo>
                <a:lnTo>
                  <a:pt x="1620240" y="0"/>
                </a:lnTo>
                <a:close/>
              </a:path>
            </a:pathLst>
          </a:custGeom>
          <a:solidFill>
            <a:srgbClr val="4AABDC"/>
          </a:solidFill>
          <a:ln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18" name="object 52">
            <a:extLst>
              <a:ext uri="{FF2B5EF4-FFF2-40B4-BE49-F238E27FC236}">
                <a16:creationId xmlns:a16="http://schemas.microsoft.com/office/drawing/2014/main" id="{C1970870-D318-1B2B-17C7-267E8E41950C}"/>
              </a:ext>
            </a:extLst>
          </p:cNvPr>
          <p:cNvSpPr/>
          <p:nvPr/>
        </p:nvSpPr>
        <p:spPr>
          <a:xfrm>
            <a:off x="6509364" y="2868939"/>
            <a:ext cx="1771178" cy="3845128"/>
          </a:xfrm>
          <a:custGeom>
            <a:avLst/>
            <a:gdLst/>
            <a:ahLst/>
            <a:cxnLst/>
            <a:rect l="l" t="t" r="r" b="b"/>
            <a:pathLst>
              <a:path w="1602740" h="2624454">
                <a:moveTo>
                  <a:pt x="1602219" y="0"/>
                </a:moveTo>
                <a:lnTo>
                  <a:pt x="0" y="0"/>
                </a:lnTo>
                <a:lnTo>
                  <a:pt x="0" y="2552306"/>
                </a:lnTo>
                <a:lnTo>
                  <a:pt x="5657" y="2580333"/>
                </a:lnTo>
                <a:lnTo>
                  <a:pt x="21086" y="2603222"/>
                </a:lnTo>
                <a:lnTo>
                  <a:pt x="43971" y="2618655"/>
                </a:lnTo>
                <a:lnTo>
                  <a:pt x="71996" y="2624315"/>
                </a:lnTo>
                <a:lnTo>
                  <a:pt x="1530210" y="2624315"/>
                </a:lnTo>
                <a:lnTo>
                  <a:pt x="1558237" y="2618655"/>
                </a:lnTo>
                <a:lnTo>
                  <a:pt x="1581126" y="2603222"/>
                </a:lnTo>
                <a:lnTo>
                  <a:pt x="1596559" y="2580333"/>
                </a:lnTo>
                <a:lnTo>
                  <a:pt x="1602219" y="2552306"/>
                </a:lnTo>
                <a:lnTo>
                  <a:pt x="1602219" y="0"/>
                </a:lnTo>
                <a:close/>
              </a:path>
            </a:pathLst>
          </a:custGeom>
          <a:solidFill>
            <a:srgbClr val="DC6320"/>
          </a:solidFill>
          <a:ln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 dirty="0"/>
          </a:p>
        </p:txBody>
      </p:sp>
      <p:sp>
        <p:nvSpPr>
          <p:cNvPr id="19" name="object 56">
            <a:extLst>
              <a:ext uri="{FF2B5EF4-FFF2-40B4-BE49-F238E27FC236}">
                <a16:creationId xmlns:a16="http://schemas.microsoft.com/office/drawing/2014/main" id="{0D67B11A-5577-96F7-F376-7A0B5258C5BA}"/>
              </a:ext>
            </a:extLst>
          </p:cNvPr>
          <p:cNvSpPr/>
          <p:nvPr/>
        </p:nvSpPr>
        <p:spPr>
          <a:xfrm>
            <a:off x="6492864" y="2162029"/>
            <a:ext cx="1790783" cy="446673"/>
          </a:xfrm>
          <a:custGeom>
            <a:avLst/>
            <a:gdLst/>
            <a:ahLst/>
            <a:cxnLst/>
            <a:rect l="l" t="t" r="r" b="b"/>
            <a:pathLst>
              <a:path w="1602740" h="532129">
                <a:moveTo>
                  <a:pt x="1530210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531761"/>
                </a:lnTo>
                <a:lnTo>
                  <a:pt x="1602206" y="531761"/>
                </a:lnTo>
                <a:lnTo>
                  <a:pt x="1602206" y="71996"/>
                </a:lnTo>
                <a:lnTo>
                  <a:pt x="1596548" y="43971"/>
                </a:lnTo>
                <a:lnTo>
                  <a:pt x="1581119" y="21086"/>
                </a:lnTo>
                <a:lnTo>
                  <a:pt x="1558235" y="5657"/>
                </a:lnTo>
                <a:lnTo>
                  <a:pt x="1530210" y="0"/>
                </a:lnTo>
                <a:close/>
              </a:path>
            </a:pathLst>
          </a:custGeom>
          <a:solidFill>
            <a:srgbClr val="DC6320"/>
          </a:solidFill>
          <a:ln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49C8F5-CC28-444F-93F0-EAC3FE409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75" y="797401"/>
            <a:ext cx="4344773" cy="836973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sv-SE" sz="2400" dirty="0" err="1"/>
              <a:t>Organization</a:t>
            </a:r>
            <a:r>
              <a:rPr lang="sv-SE" sz="2400" dirty="0"/>
              <a:t> </a:t>
            </a:r>
            <a:br>
              <a:rPr lang="sv-SE" sz="2400" dirty="0"/>
            </a:br>
            <a:r>
              <a:rPr lang="sv-SE" sz="2400" dirty="0" err="1"/>
              <a:t>chart</a:t>
            </a:r>
            <a:br>
              <a:rPr lang="sv-SE" sz="2400" dirty="0"/>
            </a:br>
            <a:r>
              <a:rPr lang="sv-SE" sz="2400" dirty="0"/>
              <a:t>  </a:t>
            </a:r>
          </a:p>
        </p:txBody>
      </p:sp>
      <p:sp>
        <p:nvSpPr>
          <p:cNvPr id="238" name="object 28">
            <a:extLst>
              <a:ext uri="{FF2B5EF4-FFF2-40B4-BE49-F238E27FC236}">
                <a16:creationId xmlns:a16="http://schemas.microsoft.com/office/drawing/2014/main" id="{CAA66353-61DC-408E-B0A2-05C45C4D7125}"/>
              </a:ext>
            </a:extLst>
          </p:cNvPr>
          <p:cNvSpPr txBox="1"/>
          <p:nvPr/>
        </p:nvSpPr>
        <p:spPr>
          <a:xfrm>
            <a:off x="6602885" y="2208639"/>
            <a:ext cx="1536701" cy="319317"/>
          </a:xfrm>
          <a:prstGeom prst="rect">
            <a:avLst/>
          </a:prstGeom>
        </p:spPr>
        <p:txBody>
          <a:bodyPr vert="horz" wrap="square" lIns="0" tIns="26669" rIns="0" bIns="0" rtlCol="0">
            <a:spAutoFit/>
          </a:bodyPr>
          <a:lstStyle/>
          <a:p>
            <a:pPr marL="71755" algn="ctr">
              <a:spcBef>
                <a:spcPts val="209"/>
              </a:spcBef>
              <a:spcAft>
                <a:spcPts val="600"/>
              </a:spcAft>
            </a:pPr>
            <a:r>
              <a:rPr lang="sv-SE" sz="900" b="1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br>
              <a:rPr lang="sv-SE" sz="1100" b="1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000" spc="6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Susanne Friberg</a:t>
            </a:r>
            <a:endParaRPr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object 36">
            <a:extLst>
              <a:ext uri="{FF2B5EF4-FFF2-40B4-BE49-F238E27FC236}">
                <a16:creationId xmlns:a16="http://schemas.microsoft.com/office/drawing/2014/main" id="{63F78872-5B80-4D9B-B030-8EAC101F853B}"/>
              </a:ext>
            </a:extLst>
          </p:cNvPr>
          <p:cNvSpPr txBox="1"/>
          <p:nvPr/>
        </p:nvSpPr>
        <p:spPr>
          <a:xfrm>
            <a:off x="4706926" y="2951278"/>
            <a:ext cx="1535176" cy="31444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  <a:spcAft>
                <a:spcPts val="500"/>
              </a:spcAft>
            </a:pPr>
            <a:r>
              <a:rPr lang="sv-SE" sz="950" b="1" spc="1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95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Martin</a:t>
            </a:r>
            <a:r>
              <a:rPr sz="950" spc="-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5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Jonsson</a:t>
            </a:r>
            <a:endParaRPr lang="sv-SE" sz="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sv-SE" sz="950" b="1" spc="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</a:t>
            </a:r>
            <a:b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b="1" spc="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Henrik</a:t>
            </a:r>
            <a:r>
              <a:rPr sz="950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Löfdahl</a:t>
            </a:r>
            <a:endParaRPr lang="sv-SE" sz="950" spc="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 Management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Erik</a:t>
            </a:r>
            <a:r>
              <a:rPr lang="sv-SE" sz="950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Granerot</a:t>
            </a:r>
          </a:p>
          <a:p>
            <a:pPr algn="ctr">
              <a:spcAft>
                <a:spcPts val="500"/>
              </a:spcAft>
            </a:pPr>
            <a:r>
              <a:rPr lang="en-US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 Resources and Reindeer herding</a:t>
            </a:r>
            <a:br>
              <a:rPr lang="sv-SE"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Gunilla Manbré</a:t>
            </a:r>
          </a:p>
          <a:p>
            <a:pPr algn="ctr">
              <a:spcBef>
                <a:spcPts val="100"/>
              </a:spcBef>
              <a:spcAft>
                <a:spcPts val="500"/>
              </a:spcAft>
            </a:pP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 </a:t>
            </a:r>
            <a:r>
              <a:rPr lang="sv-SE" sz="950" b="1" spc="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Conservation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Per-Anders</a:t>
            </a:r>
            <a:r>
              <a:rPr lang="sv-SE" sz="950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5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Jonsson</a:t>
            </a:r>
            <a:endParaRPr lang="sv-SE" sz="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00"/>
              </a:spcBef>
              <a:spcAft>
                <a:spcPts val="500"/>
              </a:spcAft>
            </a:pP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 Environment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Helena Lindvall</a:t>
            </a:r>
            <a:endParaRPr lang="sv-SE" sz="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00"/>
              </a:spcBef>
              <a:spcAft>
                <a:spcPts val="500"/>
              </a:spcAft>
            </a:pPr>
            <a:r>
              <a:rPr lang="sv-SE" sz="950" b="1" spc="1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Fisheries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Marita Thelin</a:t>
            </a:r>
            <a:endParaRPr lang="sv-SE" sz="950" spc="2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00"/>
              </a:spcBef>
              <a:spcAft>
                <a:spcPts val="500"/>
              </a:spcAft>
            </a:pPr>
            <a:r>
              <a:rPr lang="sv-SE" sz="95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sv-SE" sz="950" b="1" spc="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r>
              <a:rPr lang="sv-SE" sz="95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50" b="1" spc="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Authority</a:t>
            </a:r>
            <a:br>
              <a:rPr lang="sv-SE" sz="95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Johanna Söderasp</a:t>
            </a:r>
            <a:endParaRPr lang="sv-SE" sz="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1" name="object 42">
            <a:extLst>
              <a:ext uri="{FF2B5EF4-FFF2-40B4-BE49-F238E27FC236}">
                <a16:creationId xmlns:a16="http://schemas.microsoft.com/office/drawing/2014/main" id="{C311557A-36B0-407D-8D10-1A841A29F30F}"/>
              </a:ext>
            </a:extLst>
          </p:cNvPr>
          <p:cNvSpPr txBox="1"/>
          <p:nvPr/>
        </p:nvSpPr>
        <p:spPr>
          <a:xfrm>
            <a:off x="4662165" y="2208639"/>
            <a:ext cx="1580166" cy="305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  <a:spcAft>
                <a:spcPts val="600"/>
              </a:spcAft>
            </a:pPr>
            <a:r>
              <a:rPr lang="sv-SE" sz="9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  <a:br>
              <a:rPr lang="sv-SE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1000" spc="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</a:t>
            </a:r>
            <a:r>
              <a:rPr sz="1000" spc="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5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Sundin</a:t>
            </a:r>
            <a:endParaRPr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8" name="object 49">
            <a:extLst>
              <a:ext uri="{FF2B5EF4-FFF2-40B4-BE49-F238E27FC236}">
                <a16:creationId xmlns:a16="http://schemas.microsoft.com/office/drawing/2014/main" id="{28E02B99-4F6D-4541-81C3-6EC2C7305973}"/>
              </a:ext>
            </a:extLst>
          </p:cNvPr>
          <p:cNvSpPr txBox="1"/>
          <p:nvPr/>
        </p:nvSpPr>
        <p:spPr>
          <a:xfrm>
            <a:off x="8407529" y="2208639"/>
            <a:ext cx="1790783" cy="30713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spcBef>
                <a:spcPts val="114"/>
              </a:spcBef>
              <a:spcAft>
                <a:spcPts val="600"/>
              </a:spcAft>
            </a:pPr>
            <a:r>
              <a:rPr lang="sv-SE" sz="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ADMINISTRATION SUPPORT</a:t>
            </a:r>
            <a:br>
              <a:rPr lang="sv-SE" sz="900" b="1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1000" spc="4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Susanne</a:t>
            </a:r>
            <a:r>
              <a:rPr sz="1000" spc="9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5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Nilsson</a:t>
            </a:r>
            <a:endParaRPr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9" name="object 50">
            <a:extLst>
              <a:ext uri="{FF2B5EF4-FFF2-40B4-BE49-F238E27FC236}">
                <a16:creationId xmlns:a16="http://schemas.microsoft.com/office/drawing/2014/main" id="{E7B6D092-6088-4D17-A960-86BDD54FF97D}"/>
              </a:ext>
            </a:extLst>
          </p:cNvPr>
          <p:cNvSpPr txBox="1"/>
          <p:nvPr/>
        </p:nvSpPr>
        <p:spPr>
          <a:xfrm>
            <a:off x="8502840" y="2951278"/>
            <a:ext cx="1545268" cy="15594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810" algn="ctr">
              <a:spcBef>
                <a:spcPts val="100"/>
              </a:spcBef>
              <a:spcAft>
                <a:spcPts val="500"/>
              </a:spcAft>
            </a:pP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support and service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Stig</a:t>
            </a:r>
            <a:r>
              <a:rPr sz="950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Vikberg</a:t>
            </a:r>
            <a:endParaRPr lang="sv-SE" sz="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3810" algn="ctr">
              <a:spcAft>
                <a:spcPts val="500"/>
              </a:spcAft>
            </a:pPr>
            <a:r>
              <a:rPr lang="sv-SE" sz="950" b="1" spc="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Economics</a:t>
            </a: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sv-SE" sz="950" b="1" spc="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Procurement</a:t>
            </a:r>
            <a:b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Lena Lövgren</a:t>
            </a:r>
            <a:endParaRPr lang="sv-SE" sz="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905" algn="ctr">
              <a:spcAft>
                <a:spcPts val="500"/>
              </a:spcAft>
            </a:pPr>
            <a:r>
              <a:rPr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95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950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95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edri</a:t>
            </a:r>
            <a:r>
              <a:rPr sz="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sz="950" spc="4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5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Hedlund</a:t>
            </a:r>
            <a:endParaRPr lang="sv-SE" sz="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905" algn="ctr">
              <a:spcAft>
                <a:spcPts val="500"/>
              </a:spcAft>
            </a:pPr>
            <a:r>
              <a:rPr lang="sv-SE" sz="950" b="1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Resources</a:t>
            </a:r>
            <a:br>
              <a:rPr lang="sv-SE" sz="950" b="1" spc="3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Susanne Nilsson (</a:t>
            </a:r>
            <a:r>
              <a:rPr lang="sv-SE" sz="950" spc="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acting</a:t>
            </a:r>
            <a:r>
              <a:rPr lang="sv-SE"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sv-SE" sz="9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" name="object 59">
            <a:extLst>
              <a:ext uri="{FF2B5EF4-FFF2-40B4-BE49-F238E27FC236}">
                <a16:creationId xmlns:a16="http://schemas.microsoft.com/office/drawing/2014/main" id="{9B19FD90-A744-49BB-84E3-891A21435983}"/>
              </a:ext>
            </a:extLst>
          </p:cNvPr>
          <p:cNvSpPr txBox="1"/>
          <p:nvPr/>
        </p:nvSpPr>
        <p:spPr>
          <a:xfrm>
            <a:off x="6661338" y="2951278"/>
            <a:ext cx="1547736" cy="3980577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spcBef>
                <a:spcPts val="200"/>
              </a:spcBef>
              <a:spcAft>
                <a:spcPts val="500"/>
              </a:spcAft>
            </a:pPr>
            <a:r>
              <a:rPr lang="en-US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Animal Welfare and Veterinary Issues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</a:t>
            </a:r>
            <a:r>
              <a:rPr sz="95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Modig</a:t>
            </a:r>
            <a:endParaRPr lang="sv-SE" sz="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200"/>
              </a:spcBef>
              <a:spcAft>
                <a:spcPts val="500"/>
              </a:spcAft>
            </a:pPr>
            <a:r>
              <a:rPr lang="sv-SE" sz="950" b="1" spc="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Soil</a:t>
            </a: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sv-SE" sz="950" b="1" spc="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50" b="1" spc="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Protection</a:t>
            </a: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950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</a:t>
            </a:r>
            <a:r>
              <a:rPr sz="950" spc="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Strang</a:t>
            </a:r>
            <a:endParaRPr lang="sv-SE" sz="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200"/>
              </a:spcBef>
              <a:spcAft>
                <a:spcPts val="500"/>
              </a:spcAft>
            </a:pPr>
            <a:r>
              <a:rPr lang="sv-SE" sz="950" b="1" spc="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</a:t>
            </a: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50" b="1" spc="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Protection</a:t>
            </a: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Anna-Carin</a:t>
            </a:r>
            <a:r>
              <a:rPr sz="950" spc="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5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Ohlsson</a:t>
            </a:r>
            <a:endParaRPr lang="sv-SE" sz="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200"/>
              </a:spcBef>
              <a:spcAft>
                <a:spcPts val="500"/>
              </a:spcAft>
            </a:pP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</a:t>
            </a:r>
            <a:r>
              <a:rPr lang="sv-SE" sz="950" b="1" spc="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Affairs</a:t>
            </a:r>
            <a:b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Hanna Mörtberg (</a:t>
            </a:r>
            <a:r>
              <a:rPr lang="sv-SE" sz="950" spc="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acting</a:t>
            </a:r>
            <a:r>
              <a:rPr lang="sv-SE"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sv-SE" sz="950" spc="2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spcBef>
                <a:spcPts val="100"/>
              </a:spcBef>
              <a:spcAft>
                <a:spcPts val="500"/>
              </a:spcAft>
            </a:pPr>
            <a:r>
              <a:rPr lang="sv-SE" sz="950" b="1" spc="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</a:t>
            </a: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Planning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Ander</a:t>
            </a:r>
            <a:r>
              <a:rPr lang="sv-SE" sz="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v-SE" sz="950" spc="4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5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Öhlund</a:t>
            </a:r>
          </a:p>
          <a:p>
            <a:pPr algn="ctr">
              <a:spcBef>
                <a:spcPts val="100"/>
              </a:spcBef>
              <a:spcAft>
                <a:spcPts val="500"/>
              </a:spcAft>
            </a:pP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  <a:r>
              <a:rPr lang="sv-SE" sz="950" b="1" spc="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Sustainability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Lina</a:t>
            </a:r>
            <a:r>
              <a:rPr lang="sv-SE" sz="95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Segerlund</a:t>
            </a:r>
          </a:p>
          <a:p>
            <a:pPr marL="95885" marR="86360" algn="ctr">
              <a:spcBef>
                <a:spcPts val="100"/>
              </a:spcBef>
              <a:spcAft>
                <a:spcPts val="500"/>
              </a:spcAft>
            </a:pPr>
            <a:r>
              <a:rPr lang="sv-SE" sz="950" b="1" spc="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Internationalisation</a:t>
            </a:r>
            <a:r>
              <a:rPr lang="sv-SE" sz="95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v-SE" sz="95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sv-SE" sz="950" b="1" spc="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Growth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 </a:t>
            </a:r>
            <a:r>
              <a:rPr lang="sv-SE" sz="950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Degerman</a:t>
            </a:r>
            <a:endParaRPr lang="sv-SE" sz="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885" marR="86360" algn="ctr">
              <a:spcBef>
                <a:spcPts val="100"/>
              </a:spcBef>
              <a:spcAft>
                <a:spcPts val="500"/>
              </a:spcAft>
            </a:pP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Rural </a:t>
            </a:r>
            <a:r>
              <a:rPr lang="sv-SE" sz="950" b="1" spc="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Johanna Wallsten</a:t>
            </a:r>
            <a:endParaRPr lang="sv-SE" sz="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885" marR="86360" algn="ctr">
              <a:spcBef>
                <a:spcPts val="100"/>
              </a:spcBef>
              <a:spcAft>
                <a:spcPts val="500"/>
              </a:spcAft>
            </a:pP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Planning and</a:t>
            </a:r>
            <a:b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b="1" spc="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Cultural</a:t>
            </a:r>
            <a:r>
              <a:rPr lang="sv-SE" sz="95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Environment</a:t>
            </a:r>
            <a:br>
              <a:rPr lang="sv-SE" sz="9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Annica Lindström</a:t>
            </a:r>
            <a:endParaRPr lang="sv-SE" sz="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00"/>
              </a:spcBef>
              <a:spcAft>
                <a:spcPts val="600"/>
              </a:spcAft>
            </a:pPr>
            <a:endParaRPr lang="sv-S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0">
            <a:extLst>
              <a:ext uri="{FF2B5EF4-FFF2-40B4-BE49-F238E27FC236}">
                <a16:creationId xmlns:a16="http://schemas.microsoft.com/office/drawing/2014/main" id="{D77F35DF-EE80-82BA-4311-2CC8554A7552}"/>
              </a:ext>
            </a:extLst>
          </p:cNvPr>
          <p:cNvSpPr/>
          <p:nvPr/>
        </p:nvSpPr>
        <p:spPr>
          <a:xfrm>
            <a:off x="8456080" y="592722"/>
            <a:ext cx="1656273" cy="439670"/>
          </a:xfrm>
          <a:custGeom>
            <a:avLst/>
            <a:gdLst/>
            <a:ahLst/>
            <a:cxnLst/>
            <a:rect l="l" t="t" r="r" b="b"/>
            <a:pathLst>
              <a:path w="1715135" h="455294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83298"/>
                </a:lnTo>
                <a:lnTo>
                  <a:pt x="5657" y="411323"/>
                </a:lnTo>
                <a:lnTo>
                  <a:pt x="21086" y="434208"/>
                </a:lnTo>
                <a:lnTo>
                  <a:pt x="43971" y="449637"/>
                </a:lnTo>
                <a:lnTo>
                  <a:pt x="71996" y="455295"/>
                </a:lnTo>
                <a:lnTo>
                  <a:pt x="1642808" y="455295"/>
                </a:lnTo>
                <a:lnTo>
                  <a:pt x="1670835" y="449637"/>
                </a:lnTo>
                <a:lnTo>
                  <a:pt x="1693724" y="434208"/>
                </a:lnTo>
                <a:lnTo>
                  <a:pt x="1709157" y="411323"/>
                </a:lnTo>
                <a:lnTo>
                  <a:pt x="1714817" y="383298"/>
                </a:lnTo>
                <a:lnTo>
                  <a:pt x="1714817" y="71996"/>
                </a:lnTo>
                <a:lnTo>
                  <a:pt x="1709157" y="43971"/>
                </a:lnTo>
                <a:lnTo>
                  <a:pt x="1693724" y="21086"/>
                </a:lnTo>
                <a:lnTo>
                  <a:pt x="1670835" y="5657"/>
                </a:lnTo>
                <a:lnTo>
                  <a:pt x="1642808" y="0"/>
                </a:lnTo>
                <a:lnTo>
                  <a:pt x="7199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5" name="object 20">
            <a:extLst>
              <a:ext uri="{FF2B5EF4-FFF2-40B4-BE49-F238E27FC236}">
                <a16:creationId xmlns:a16="http://schemas.microsoft.com/office/drawing/2014/main" id="{4CF86F8A-D72B-0B5E-4D40-64F617812E30}"/>
              </a:ext>
            </a:extLst>
          </p:cNvPr>
          <p:cNvSpPr/>
          <p:nvPr/>
        </p:nvSpPr>
        <p:spPr>
          <a:xfrm>
            <a:off x="4762896" y="592722"/>
            <a:ext cx="1656273" cy="439670"/>
          </a:xfrm>
          <a:custGeom>
            <a:avLst/>
            <a:gdLst/>
            <a:ahLst/>
            <a:cxnLst/>
            <a:rect l="l" t="t" r="r" b="b"/>
            <a:pathLst>
              <a:path w="1715135" h="455294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83298"/>
                </a:lnTo>
                <a:lnTo>
                  <a:pt x="5657" y="411323"/>
                </a:lnTo>
                <a:lnTo>
                  <a:pt x="21086" y="434208"/>
                </a:lnTo>
                <a:lnTo>
                  <a:pt x="43971" y="449637"/>
                </a:lnTo>
                <a:lnTo>
                  <a:pt x="71996" y="455295"/>
                </a:lnTo>
                <a:lnTo>
                  <a:pt x="1642808" y="455295"/>
                </a:lnTo>
                <a:lnTo>
                  <a:pt x="1670835" y="449637"/>
                </a:lnTo>
                <a:lnTo>
                  <a:pt x="1693724" y="434208"/>
                </a:lnTo>
                <a:lnTo>
                  <a:pt x="1709157" y="411323"/>
                </a:lnTo>
                <a:lnTo>
                  <a:pt x="1714817" y="383298"/>
                </a:lnTo>
                <a:lnTo>
                  <a:pt x="1714817" y="71996"/>
                </a:lnTo>
                <a:lnTo>
                  <a:pt x="1709157" y="43971"/>
                </a:lnTo>
                <a:lnTo>
                  <a:pt x="1693724" y="21086"/>
                </a:lnTo>
                <a:lnTo>
                  <a:pt x="1670835" y="5657"/>
                </a:lnTo>
                <a:lnTo>
                  <a:pt x="1642808" y="0"/>
                </a:lnTo>
                <a:lnTo>
                  <a:pt x="7199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6" name="object 76">
            <a:extLst>
              <a:ext uri="{FF2B5EF4-FFF2-40B4-BE49-F238E27FC236}">
                <a16:creationId xmlns:a16="http://schemas.microsoft.com/office/drawing/2014/main" id="{0749B450-48F6-3FD2-26C7-A3F97EA615A8}"/>
              </a:ext>
            </a:extLst>
          </p:cNvPr>
          <p:cNvSpPr/>
          <p:nvPr/>
        </p:nvSpPr>
        <p:spPr>
          <a:xfrm>
            <a:off x="8456080" y="1198770"/>
            <a:ext cx="1656273" cy="429858"/>
          </a:xfrm>
          <a:custGeom>
            <a:avLst/>
            <a:gdLst/>
            <a:ahLst/>
            <a:cxnLst/>
            <a:rect l="l" t="t" r="r" b="b"/>
            <a:pathLst>
              <a:path w="1390650" h="445135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72922"/>
                </a:lnTo>
                <a:lnTo>
                  <a:pt x="5657" y="400947"/>
                </a:lnTo>
                <a:lnTo>
                  <a:pt x="21086" y="423832"/>
                </a:lnTo>
                <a:lnTo>
                  <a:pt x="43971" y="439261"/>
                </a:lnTo>
                <a:lnTo>
                  <a:pt x="71996" y="444919"/>
                </a:lnTo>
                <a:lnTo>
                  <a:pt x="1318196" y="444919"/>
                </a:lnTo>
                <a:lnTo>
                  <a:pt x="1346221" y="439261"/>
                </a:lnTo>
                <a:lnTo>
                  <a:pt x="1369106" y="423832"/>
                </a:lnTo>
                <a:lnTo>
                  <a:pt x="1384535" y="400947"/>
                </a:lnTo>
                <a:lnTo>
                  <a:pt x="1390192" y="372922"/>
                </a:lnTo>
                <a:lnTo>
                  <a:pt x="1390192" y="71996"/>
                </a:lnTo>
                <a:lnTo>
                  <a:pt x="1384535" y="43971"/>
                </a:lnTo>
                <a:lnTo>
                  <a:pt x="1369106" y="21086"/>
                </a:lnTo>
                <a:lnTo>
                  <a:pt x="1346221" y="5657"/>
                </a:lnTo>
                <a:lnTo>
                  <a:pt x="1318196" y="0"/>
                </a:lnTo>
                <a:lnTo>
                  <a:pt x="7199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10" name="object 15">
            <a:extLst>
              <a:ext uri="{FF2B5EF4-FFF2-40B4-BE49-F238E27FC236}">
                <a16:creationId xmlns:a16="http://schemas.microsoft.com/office/drawing/2014/main" id="{514F82E8-70B6-DE49-DDE4-A1A4AF830880}"/>
              </a:ext>
            </a:extLst>
          </p:cNvPr>
          <p:cNvSpPr/>
          <p:nvPr/>
        </p:nvSpPr>
        <p:spPr>
          <a:xfrm flipV="1">
            <a:off x="6349633" y="1290175"/>
            <a:ext cx="2106447" cy="106229"/>
          </a:xfrm>
          <a:custGeom>
            <a:avLst/>
            <a:gdLst/>
            <a:ahLst/>
            <a:cxnLst/>
            <a:rect l="l" t="t" r="r" b="b"/>
            <a:pathLst>
              <a:path w="1875154">
                <a:moveTo>
                  <a:pt x="0" y="0"/>
                </a:moveTo>
                <a:lnTo>
                  <a:pt x="1874888" y="0"/>
                </a:lnTo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11" name="object 15">
            <a:extLst>
              <a:ext uri="{FF2B5EF4-FFF2-40B4-BE49-F238E27FC236}">
                <a16:creationId xmlns:a16="http://schemas.microsoft.com/office/drawing/2014/main" id="{C9325F48-5F63-4FD2-E2D7-76E4DDAC090E}"/>
              </a:ext>
            </a:extLst>
          </p:cNvPr>
          <p:cNvSpPr/>
          <p:nvPr/>
        </p:nvSpPr>
        <p:spPr>
          <a:xfrm>
            <a:off x="7173833" y="785126"/>
            <a:ext cx="1810802" cy="0"/>
          </a:xfrm>
          <a:custGeom>
            <a:avLst/>
            <a:gdLst/>
            <a:ahLst/>
            <a:cxnLst/>
            <a:rect l="l" t="t" r="r" b="b"/>
            <a:pathLst>
              <a:path w="1875154">
                <a:moveTo>
                  <a:pt x="0" y="0"/>
                </a:moveTo>
                <a:lnTo>
                  <a:pt x="1874888" y="0"/>
                </a:lnTo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id="{7EE22078-53FA-966C-3EDF-FD1A44AA7693}"/>
              </a:ext>
            </a:extLst>
          </p:cNvPr>
          <p:cNvSpPr/>
          <p:nvPr/>
        </p:nvSpPr>
        <p:spPr>
          <a:xfrm flipH="1">
            <a:off x="7412347" y="373042"/>
            <a:ext cx="45719" cy="1420585"/>
          </a:xfrm>
          <a:custGeom>
            <a:avLst/>
            <a:gdLst/>
            <a:ahLst/>
            <a:cxnLst/>
            <a:rect l="l" t="t" r="r" b="b"/>
            <a:pathLst>
              <a:path h="1689735">
                <a:moveTo>
                  <a:pt x="0" y="0"/>
                </a:moveTo>
                <a:lnTo>
                  <a:pt x="0" y="1689582"/>
                </a:lnTo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13" name="object 15">
            <a:extLst>
              <a:ext uri="{FF2B5EF4-FFF2-40B4-BE49-F238E27FC236}">
                <a16:creationId xmlns:a16="http://schemas.microsoft.com/office/drawing/2014/main" id="{7BD0F546-6EA2-A654-ED5A-A3D33B2D0AE5}"/>
              </a:ext>
            </a:extLst>
          </p:cNvPr>
          <p:cNvSpPr/>
          <p:nvPr/>
        </p:nvSpPr>
        <p:spPr>
          <a:xfrm>
            <a:off x="4927252" y="785126"/>
            <a:ext cx="1810802" cy="0"/>
          </a:xfrm>
          <a:custGeom>
            <a:avLst/>
            <a:gdLst/>
            <a:ahLst/>
            <a:cxnLst/>
            <a:rect l="l" t="t" r="r" b="b"/>
            <a:pathLst>
              <a:path w="1875154">
                <a:moveTo>
                  <a:pt x="0" y="0"/>
                </a:moveTo>
                <a:lnTo>
                  <a:pt x="1874888" y="0"/>
                </a:lnTo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14" name="object 18">
            <a:extLst>
              <a:ext uri="{FF2B5EF4-FFF2-40B4-BE49-F238E27FC236}">
                <a16:creationId xmlns:a16="http://schemas.microsoft.com/office/drawing/2014/main" id="{5DCC03A2-D2A1-6FC5-2CA1-A84FBA0D5EB1}"/>
              </a:ext>
            </a:extLst>
          </p:cNvPr>
          <p:cNvSpPr txBox="1"/>
          <p:nvPr/>
        </p:nvSpPr>
        <p:spPr>
          <a:xfrm>
            <a:off x="4920462" y="709627"/>
            <a:ext cx="134114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34" algn="ctr">
              <a:spcBef>
                <a:spcPts val="100"/>
              </a:spcBef>
              <a:spcAft>
                <a:spcPts val="600"/>
              </a:spcAft>
            </a:pPr>
            <a:r>
              <a:rPr lang="sv-SE" sz="1000" b="1" spc="5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sv-SE" sz="10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000" b="1" spc="5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</a:t>
            </a:r>
            <a:br>
              <a:rPr lang="sv-SE" sz="10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000" b="1" spc="5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30">
            <a:extLst>
              <a:ext uri="{FF2B5EF4-FFF2-40B4-BE49-F238E27FC236}">
                <a16:creationId xmlns:a16="http://schemas.microsoft.com/office/drawing/2014/main" id="{A77E101A-F439-3FE0-3FF2-E12EBA2E9CF4}"/>
              </a:ext>
            </a:extLst>
          </p:cNvPr>
          <p:cNvSpPr txBox="1"/>
          <p:nvPr/>
        </p:nvSpPr>
        <p:spPr>
          <a:xfrm rot="5400000">
            <a:off x="7335402" y="2455445"/>
            <a:ext cx="153888" cy="573143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 algn="ctr">
              <a:spcAft>
                <a:spcPts val="600"/>
              </a:spcAft>
            </a:pPr>
            <a:r>
              <a:rPr lang="sv-SE" sz="1000" b="1" spc="55" dirty="0" err="1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Units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75">
            <a:extLst>
              <a:ext uri="{FF2B5EF4-FFF2-40B4-BE49-F238E27FC236}">
                <a16:creationId xmlns:a16="http://schemas.microsoft.com/office/drawing/2014/main" id="{FC1BD72A-25C3-1BE3-0FDD-C8326DC28932}"/>
              </a:ext>
            </a:extLst>
          </p:cNvPr>
          <p:cNvSpPr/>
          <p:nvPr/>
        </p:nvSpPr>
        <p:spPr>
          <a:xfrm>
            <a:off x="4762897" y="1186542"/>
            <a:ext cx="1656272" cy="429858"/>
          </a:xfrm>
          <a:custGeom>
            <a:avLst/>
            <a:gdLst/>
            <a:ahLst/>
            <a:cxnLst/>
            <a:rect l="l" t="t" r="r" b="b"/>
            <a:pathLst>
              <a:path w="1390650" h="445135">
                <a:moveTo>
                  <a:pt x="1318196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72922"/>
                </a:lnTo>
                <a:lnTo>
                  <a:pt x="5657" y="400947"/>
                </a:lnTo>
                <a:lnTo>
                  <a:pt x="21086" y="423832"/>
                </a:lnTo>
                <a:lnTo>
                  <a:pt x="43971" y="439261"/>
                </a:lnTo>
                <a:lnTo>
                  <a:pt x="71996" y="444919"/>
                </a:lnTo>
                <a:lnTo>
                  <a:pt x="1318196" y="444919"/>
                </a:lnTo>
                <a:lnTo>
                  <a:pt x="1346221" y="439261"/>
                </a:lnTo>
                <a:lnTo>
                  <a:pt x="1369106" y="423832"/>
                </a:lnTo>
                <a:lnTo>
                  <a:pt x="1384535" y="400947"/>
                </a:lnTo>
                <a:lnTo>
                  <a:pt x="1390192" y="372922"/>
                </a:lnTo>
                <a:lnTo>
                  <a:pt x="1390192" y="71996"/>
                </a:lnTo>
                <a:lnTo>
                  <a:pt x="1384535" y="43971"/>
                </a:lnTo>
                <a:lnTo>
                  <a:pt x="1369106" y="21086"/>
                </a:lnTo>
                <a:lnTo>
                  <a:pt x="1346221" y="5657"/>
                </a:lnTo>
                <a:lnTo>
                  <a:pt x="131819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21" name="object 77">
            <a:extLst>
              <a:ext uri="{FF2B5EF4-FFF2-40B4-BE49-F238E27FC236}">
                <a16:creationId xmlns:a16="http://schemas.microsoft.com/office/drawing/2014/main" id="{C0EE3386-915D-B2EF-A4B8-3F2D3E4C8616}"/>
              </a:ext>
            </a:extLst>
          </p:cNvPr>
          <p:cNvSpPr txBox="1"/>
          <p:nvPr/>
        </p:nvSpPr>
        <p:spPr>
          <a:xfrm>
            <a:off x="4762896" y="1301218"/>
            <a:ext cx="1635182" cy="4103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spcAft>
                <a:spcPts val="600"/>
              </a:spcAft>
            </a:pPr>
            <a:r>
              <a:rPr lang="sv-SE" sz="1000" b="1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Group</a:t>
            </a:r>
            <a:endParaRPr lang="sv-S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spcBef>
                <a:spcPts val="100"/>
              </a:spcBef>
              <a:spcAft>
                <a:spcPts val="600"/>
              </a:spcAft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52078BE2-4882-4320-44E0-0ADEBD569701}"/>
              </a:ext>
            </a:extLst>
          </p:cNvPr>
          <p:cNvSpPr txBox="1"/>
          <p:nvPr/>
        </p:nvSpPr>
        <p:spPr>
          <a:xfrm>
            <a:off x="6925436" y="1907898"/>
            <a:ext cx="101954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000" b="1" spc="20" dirty="0" err="1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Departments</a:t>
            </a:r>
            <a:endParaRPr lang="sv-SE" sz="1000" b="1" dirty="0"/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C11723E9-9185-D1B0-D88A-695B57E397B9}"/>
              </a:ext>
            </a:extLst>
          </p:cNvPr>
          <p:cNvSpPr txBox="1"/>
          <p:nvPr/>
        </p:nvSpPr>
        <p:spPr>
          <a:xfrm>
            <a:off x="8367025" y="577871"/>
            <a:ext cx="1831287" cy="4356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12700" algn="ctr">
              <a:lnSpc>
                <a:spcPts val="1370"/>
              </a:lnSpc>
              <a:spcBef>
                <a:spcPts val="100"/>
              </a:spcBef>
              <a:tabLst>
                <a:tab pos="1858010" algn="l"/>
              </a:tabLst>
            </a:pPr>
            <a:r>
              <a:rPr lang="sv-SE" sz="10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 area </a:t>
            </a:r>
            <a:r>
              <a:rPr lang="sv-SE" sz="1000" b="1" spc="5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</a:t>
            </a:r>
            <a:br>
              <a:rPr lang="sv-SE" sz="950" b="1" spc="55" dirty="0">
                <a:solidFill>
                  <a:srgbClr val="FFFFFF"/>
                </a:solidFill>
                <a:uFill>
                  <a:solidFill>
                    <a:srgbClr val="9D9D9C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55" dirty="0">
                <a:solidFill>
                  <a:srgbClr val="FFFFFF"/>
                </a:solidFill>
                <a:uFill>
                  <a:solidFill>
                    <a:srgbClr val="9D9D9C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Karin Börjesson</a:t>
            </a:r>
            <a:endParaRPr lang="sv-SE" sz="9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upp 23">
            <a:extLst>
              <a:ext uri="{FF2B5EF4-FFF2-40B4-BE49-F238E27FC236}">
                <a16:creationId xmlns:a16="http://schemas.microsoft.com/office/drawing/2014/main" id="{B80B2821-A081-55C8-C4CA-59FEB27C36DD}"/>
              </a:ext>
            </a:extLst>
          </p:cNvPr>
          <p:cNvGrpSpPr/>
          <p:nvPr/>
        </p:nvGrpSpPr>
        <p:grpSpPr>
          <a:xfrm>
            <a:off x="3264482" y="827086"/>
            <a:ext cx="1340848" cy="343599"/>
            <a:chOff x="2488164" y="2362771"/>
            <a:chExt cx="1340848" cy="343599"/>
          </a:xfrm>
        </p:grpSpPr>
        <p:sp>
          <p:nvSpPr>
            <p:cNvPr id="25" name="object 73">
              <a:extLst>
                <a:ext uri="{FF2B5EF4-FFF2-40B4-BE49-F238E27FC236}">
                  <a16:creationId xmlns:a16="http://schemas.microsoft.com/office/drawing/2014/main" id="{9A5310C5-A932-8B4F-56C5-BDB986AC0E02}"/>
                </a:ext>
              </a:extLst>
            </p:cNvPr>
            <p:cNvSpPr txBox="1"/>
            <p:nvPr/>
          </p:nvSpPr>
          <p:spPr>
            <a:xfrm>
              <a:off x="2496956" y="2449217"/>
              <a:ext cx="1304332" cy="182101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spcBef>
                  <a:spcPts val="100"/>
                </a:spcBef>
                <a:spcAft>
                  <a:spcPts val="600"/>
                </a:spcAft>
              </a:pPr>
              <a:r>
                <a:rPr lang="sv-SE" sz="1100" b="1" spc="-5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Myriad Pro Light"/>
                </a:rPr>
                <a:t>Supervisory</a:t>
              </a:r>
              <a:r>
                <a:rPr lang="sv-SE" sz="1100" b="1" spc="-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Myriad Pro Light"/>
                </a:rPr>
                <a:t> board</a:t>
              </a:r>
              <a:endParaRPr lang="sv-SE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Myriad Pro Light"/>
              </a:endParaRP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F5986E18-245D-FDE0-72E7-7173FC9C25FF}"/>
                </a:ext>
              </a:extLst>
            </p:cNvPr>
            <p:cNvSpPr/>
            <p:nvPr/>
          </p:nvSpPr>
          <p:spPr>
            <a:xfrm>
              <a:off x="2488164" y="2362771"/>
              <a:ext cx="1340848" cy="343599"/>
            </a:xfrm>
            <a:prstGeom prst="rect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ln>
                  <a:solidFill>
                    <a:schemeClr val="tx1"/>
                  </a:solidFill>
                  <a:prstDash val="dash"/>
                </a:ln>
              </a:endParaRPr>
            </a:p>
          </p:txBody>
        </p:sp>
      </p:grpSp>
      <p:sp>
        <p:nvSpPr>
          <p:cNvPr id="27" name="object 77">
            <a:extLst>
              <a:ext uri="{FF2B5EF4-FFF2-40B4-BE49-F238E27FC236}">
                <a16:creationId xmlns:a16="http://schemas.microsoft.com/office/drawing/2014/main" id="{7A71ECC7-3DFE-EDC1-B317-0D9C71CD36A3}"/>
              </a:ext>
            </a:extLst>
          </p:cNvPr>
          <p:cNvSpPr txBox="1"/>
          <p:nvPr/>
        </p:nvSpPr>
        <p:spPr>
          <a:xfrm>
            <a:off x="8604369" y="1247779"/>
            <a:ext cx="1317515" cy="3129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spcAft>
                <a:spcPts val="600"/>
              </a:spcAft>
            </a:pPr>
            <a:r>
              <a:rPr lang="sv-SE" sz="1000" b="1" u="sng" spc="55" dirty="0" err="1">
                <a:solidFill>
                  <a:srgbClr val="FFFFFF"/>
                </a:solidFill>
                <a:uFill>
                  <a:solidFill>
                    <a:srgbClr val="9D9D9C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Governor’s</a:t>
            </a:r>
            <a:r>
              <a:rPr lang="sv-SE" sz="1000" b="1" u="sng" spc="55" dirty="0">
                <a:solidFill>
                  <a:srgbClr val="FFFFFF"/>
                </a:solidFill>
                <a:uFill>
                  <a:solidFill>
                    <a:srgbClr val="9D9D9C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Staff</a:t>
            </a:r>
            <a:br>
              <a:rPr lang="sv-SE" sz="950" b="1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Katarina Ljunggren</a:t>
            </a:r>
            <a:endParaRPr sz="9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0">
            <a:extLst>
              <a:ext uri="{FF2B5EF4-FFF2-40B4-BE49-F238E27FC236}">
                <a16:creationId xmlns:a16="http://schemas.microsoft.com/office/drawing/2014/main" id="{013456A8-CF20-F20D-15D1-C4E8B413B7BB}"/>
              </a:ext>
            </a:extLst>
          </p:cNvPr>
          <p:cNvSpPr/>
          <p:nvPr/>
        </p:nvSpPr>
        <p:spPr>
          <a:xfrm>
            <a:off x="6607071" y="253426"/>
            <a:ext cx="1656273" cy="1064690"/>
          </a:xfrm>
          <a:custGeom>
            <a:avLst/>
            <a:gdLst/>
            <a:ahLst/>
            <a:cxnLst/>
            <a:rect l="l" t="t" r="r" b="b"/>
            <a:pathLst>
              <a:path w="1715135" h="455294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83298"/>
                </a:lnTo>
                <a:lnTo>
                  <a:pt x="5657" y="411323"/>
                </a:lnTo>
                <a:lnTo>
                  <a:pt x="21086" y="434208"/>
                </a:lnTo>
                <a:lnTo>
                  <a:pt x="43971" y="449637"/>
                </a:lnTo>
                <a:lnTo>
                  <a:pt x="71996" y="455295"/>
                </a:lnTo>
                <a:lnTo>
                  <a:pt x="1642808" y="455295"/>
                </a:lnTo>
                <a:lnTo>
                  <a:pt x="1670835" y="449637"/>
                </a:lnTo>
                <a:lnTo>
                  <a:pt x="1693724" y="434208"/>
                </a:lnTo>
                <a:lnTo>
                  <a:pt x="1709157" y="411323"/>
                </a:lnTo>
                <a:lnTo>
                  <a:pt x="1714817" y="383298"/>
                </a:lnTo>
                <a:lnTo>
                  <a:pt x="1714817" y="71996"/>
                </a:lnTo>
                <a:lnTo>
                  <a:pt x="1709157" y="43971"/>
                </a:lnTo>
                <a:lnTo>
                  <a:pt x="1693724" y="21086"/>
                </a:lnTo>
                <a:lnTo>
                  <a:pt x="1670835" y="5657"/>
                </a:lnTo>
                <a:lnTo>
                  <a:pt x="1642808" y="0"/>
                </a:lnTo>
                <a:lnTo>
                  <a:pt x="7199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29" name="object 21">
            <a:extLst>
              <a:ext uri="{FF2B5EF4-FFF2-40B4-BE49-F238E27FC236}">
                <a16:creationId xmlns:a16="http://schemas.microsoft.com/office/drawing/2014/main" id="{B1D89E55-495F-37CB-4F5D-8CB11EBC4A55}"/>
              </a:ext>
            </a:extLst>
          </p:cNvPr>
          <p:cNvSpPr txBox="1"/>
          <p:nvPr/>
        </p:nvSpPr>
        <p:spPr>
          <a:xfrm>
            <a:off x="6605345" y="316594"/>
            <a:ext cx="1642223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spcAft>
                <a:spcPts val="600"/>
              </a:spcAft>
            </a:pPr>
            <a:r>
              <a:rPr lang="sv-SE" sz="105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 management</a:t>
            </a:r>
            <a:endParaRPr lang="sv-SE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21">
            <a:extLst>
              <a:ext uri="{FF2B5EF4-FFF2-40B4-BE49-F238E27FC236}">
                <a16:creationId xmlns:a16="http://schemas.microsoft.com/office/drawing/2014/main" id="{BAE5BB77-5322-656D-4518-91821B352B7B}"/>
              </a:ext>
            </a:extLst>
          </p:cNvPr>
          <p:cNvSpPr txBox="1"/>
          <p:nvPr/>
        </p:nvSpPr>
        <p:spPr>
          <a:xfrm>
            <a:off x="6608879" y="550823"/>
            <a:ext cx="1642223" cy="3129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spcAft>
                <a:spcPts val="600"/>
              </a:spcAft>
            </a:pPr>
            <a:r>
              <a:rPr lang="sv-SE" sz="1000" b="1" spc="5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Governor</a:t>
            </a:r>
            <a:r>
              <a:rPr lang="sv-SE" sz="95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v-SE" sz="95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Lotta </a:t>
            </a:r>
            <a:r>
              <a:rPr lang="sv-SE" sz="950" spc="5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Finstorp</a:t>
            </a:r>
            <a:endParaRPr lang="sv-SE" sz="9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21">
            <a:extLst>
              <a:ext uri="{FF2B5EF4-FFF2-40B4-BE49-F238E27FC236}">
                <a16:creationId xmlns:a16="http://schemas.microsoft.com/office/drawing/2014/main" id="{B20D1105-1E64-84F7-5FBD-462B8BBD56A7}"/>
              </a:ext>
            </a:extLst>
          </p:cNvPr>
          <p:cNvSpPr txBox="1"/>
          <p:nvPr/>
        </p:nvSpPr>
        <p:spPr>
          <a:xfrm>
            <a:off x="6608879" y="913662"/>
            <a:ext cx="1642223" cy="3129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spcAft>
                <a:spcPts val="600"/>
              </a:spcAft>
            </a:pPr>
            <a:r>
              <a:rPr lang="sv-SE" sz="1000" b="1" spc="2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Deputy</a:t>
            </a:r>
            <a:r>
              <a:rPr lang="sv-SE" sz="1000" b="1" spc="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000" b="1" spc="2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Governor</a:t>
            </a:r>
            <a:br>
              <a:rPr lang="sv-SE" sz="95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5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Katarina Ljunggren</a:t>
            </a:r>
            <a:endParaRPr lang="sv-SE" sz="9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518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49C8F5-CC28-444F-93F0-EAC3FE409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516" y="770667"/>
            <a:ext cx="10000800" cy="836973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sv-SE" sz="2400" dirty="0"/>
              <a:t>Organisation </a:t>
            </a:r>
            <a:br>
              <a:rPr lang="sv-SE" sz="2400" dirty="0"/>
            </a:br>
            <a:r>
              <a:rPr lang="sv-SE" sz="2400" dirty="0"/>
              <a:t>utan namn</a:t>
            </a:r>
            <a:br>
              <a:rPr lang="sv-SE" sz="2400" dirty="0"/>
            </a:br>
            <a:endParaRPr lang="sv-SE" sz="2400" dirty="0"/>
          </a:p>
        </p:txBody>
      </p:sp>
      <p:sp>
        <p:nvSpPr>
          <p:cNvPr id="95" name="object 20">
            <a:extLst>
              <a:ext uri="{FF2B5EF4-FFF2-40B4-BE49-F238E27FC236}">
                <a16:creationId xmlns:a16="http://schemas.microsoft.com/office/drawing/2014/main" id="{61C14003-B77B-8145-B5E1-69C072B7329D}"/>
              </a:ext>
            </a:extLst>
          </p:cNvPr>
          <p:cNvSpPr/>
          <p:nvPr/>
        </p:nvSpPr>
        <p:spPr>
          <a:xfrm>
            <a:off x="8346101" y="1034845"/>
            <a:ext cx="1656273" cy="439670"/>
          </a:xfrm>
          <a:custGeom>
            <a:avLst/>
            <a:gdLst/>
            <a:ahLst/>
            <a:cxnLst/>
            <a:rect l="l" t="t" r="r" b="b"/>
            <a:pathLst>
              <a:path w="1715135" h="455294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83298"/>
                </a:lnTo>
                <a:lnTo>
                  <a:pt x="5657" y="411323"/>
                </a:lnTo>
                <a:lnTo>
                  <a:pt x="21086" y="434208"/>
                </a:lnTo>
                <a:lnTo>
                  <a:pt x="43971" y="449637"/>
                </a:lnTo>
                <a:lnTo>
                  <a:pt x="71996" y="455295"/>
                </a:lnTo>
                <a:lnTo>
                  <a:pt x="1642808" y="455295"/>
                </a:lnTo>
                <a:lnTo>
                  <a:pt x="1670835" y="449637"/>
                </a:lnTo>
                <a:lnTo>
                  <a:pt x="1693724" y="434208"/>
                </a:lnTo>
                <a:lnTo>
                  <a:pt x="1709157" y="411323"/>
                </a:lnTo>
                <a:lnTo>
                  <a:pt x="1714817" y="383298"/>
                </a:lnTo>
                <a:lnTo>
                  <a:pt x="1714817" y="71996"/>
                </a:lnTo>
                <a:lnTo>
                  <a:pt x="1709157" y="43971"/>
                </a:lnTo>
                <a:lnTo>
                  <a:pt x="1693724" y="21086"/>
                </a:lnTo>
                <a:lnTo>
                  <a:pt x="1670835" y="5657"/>
                </a:lnTo>
                <a:lnTo>
                  <a:pt x="1642808" y="0"/>
                </a:lnTo>
                <a:lnTo>
                  <a:pt x="7199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93" name="object 20">
            <a:extLst>
              <a:ext uri="{FF2B5EF4-FFF2-40B4-BE49-F238E27FC236}">
                <a16:creationId xmlns:a16="http://schemas.microsoft.com/office/drawing/2014/main" id="{4CDF71A0-51F1-89D6-5478-D6DDA47037AC}"/>
              </a:ext>
            </a:extLst>
          </p:cNvPr>
          <p:cNvSpPr/>
          <p:nvPr/>
        </p:nvSpPr>
        <p:spPr>
          <a:xfrm>
            <a:off x="4652917" y="1034845"/>
            <a:ext cx="1656273" cy="439670"/>
          </a:xfrm>
          <a:custGeom>
            <a:avLst/>
            <a:gdLst/>
            <a:ahLst/>
            <a:cxnLst/>
            <a:rect l="l" t="t" r="r" b="b"/>
            <a:pathLst>
              <a:path w="1715135" h="455294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83298"/>
                </a:lnTo>
                <a:lnTo>
                  <a:pt x="5657" y="411323"/>
                </a:lnTo>
                <a:lnTo>
                  <a:pt x="21086" y="434208"/>
                </a:lnTo>
                <a:lnTo>
                  <a:pt x="43971" y="449637"/>
                </a:lnTo>
                <a:lnTo>
                  <a:pt x="71996" y="455295"/>
                </a:lnTo>
                <a:lnTo>
                  <a:pt x="1642808" y="455295"/>
                </a:lnTo>
                <a:lnTo>
                  <a:pt x="1670835" y="449637"/>
                </a:lnTo>
                <a:lnTo>
                  <a:pt x="1693724" y="434208"/>
                </a:lnTo>
                <a:lnTo>
                  <a:pt x="1709157" y="411323"/>
                </a:lnTo>
                <a:lnTo>
                  <a:pt x="1714817" y="383298"/>
                </a:lnTo>
                <a:lnTo>
                  <a:pt x="1714817" y="71996"/>
                </a:lnTo>
                <a:lnTo>
                  <a:pt x="1709157" y="43971"/>
                </a:lnTo>
                <a:lnTo>
                  <a:pt x="1693724" y="21086"/>
                </a:lnTo>
                <a:lnTo>
                  <a:pt x="1670835" y="5657"/>
                </a:lnTo>
                <a:lnTo>
                  <a:pt x="1642808" y="0"/>
                </a:lnTo>
                <a:lnTo>
                  <a:pt x="7199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34" name="object 76">
            <a:extLst>
              <a:ext uri="{FF2B5EF4-FFF2-40B4-BE49-F238E27FC236}">
                <a16:creationId xmlns:a16="http://schemas.microsoft.com/office/drawing/2014/main" id="{C5B1371F-4FA9-D92B-AADD-F559CFFB1BB5}"/>
              </a:ext>
            </a:extLst>
          </p:cNvPr>
          <p:cNvSpPr/>
          <p:nvPr/>
        </p:nvSpPr>
        <p:spPr>
          <a:xfrm>
            <a:off x="8346101" y="1640893"/>
            <a:ext cx="1656273" cy="429858"/>
          </a:xfrm>
          <a:custGeom>
            <a:avLst/>
            <a:gdLst/>
            <a:ahLst/>
            <a:cxnLst/>
            <a:rect l="l" t="t" r="r" b="b"/>
            <a:pathLst>
              <a:path w="1390650" h="445135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72922"/>
                </a:lnTo>
                <a:lnTo>
                  <a:pt x="5657" y="400947"/>
                </a:lnTo>
                <a:lnTo>
                  <a:pt x="21086" y="423832"/>
                </a:lnTo>
                <a:lnTo>
                  <a:pt x="43971" y="439261"/>
                </a:lnTo>
                <a:lnTo>
                  <a:pt x="71996" y="444919"/>
                </a:lnTo>
                <a:lnTo>
                  <a:pt x="1318196" y="444919"/>
                </a:lnTo>
                <a:lnTo>
                  <a:pt x="1346221" y="439261"/>
                </a:lnTo>
                <a:lnTo>
                  <a:pt x="1369106" y="423832"/>
                </a:lnTo>
                <a:lnTo>
                  <a:pt x="1384535" y="400947"/>
                </a:lnTo>
                <a:lnTo>
                  <a:pt x="1390192" y="372922"/>
                </a:lnTo>
                <a:lnTo>
                  <a:pt x="1390192" y="71996"/>
                </a:lnTo>
                <a:lnTo>
                  <a:pt x="1384535" y="43971"/>
                </a:lnTo>
                <a:lnTo>
                  <a:pt x="1369106" y="21086"/>
                </a:lnTo>
                <a:lnTo>
                  <a:pt x="1346221" y="5657"/>
                </a:lnTo>
                <a:lnTo>
                  <a:pt x="1318196" y="0"/>
                </a:lnTo>
                <a:lnTo>
                  <a:pt x="7199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73" name="object 14">
            <a:extLst>
              <a:ext uri="{FF2B5EF4-FFF2-40B4-BE49-F238E27FC236}">
                <a16:creationId xmlns:a16="http://schemas.microsoft.com/office/drawing/2014/main" id="{92A0BBA2-6593-4DE2-83DC-C842804F139E}"/>
              </a:ext>
            </a:extLst>
          </p:cNvPr>
          <p:cNvSpPr/>
          <p:nvPr/>
        </p:nvSpPr>
        <p:spPr>
          <a:xfrm>
            <a:off x="5383186" y="2239810"/>
            <a:ext cx="3769963" cy="759020"/>
          </a:xfrm>
          <a:custGeom>
            <a:avLst/>
            <a:gdLst/>
            <a:ahLst/>
            <a:cxnLst/>
            <a:rect l="l" t="t" r="r" b="b"/>
            <a:pathLst>
              <a:path w="4516755" h="651510">
                <a:moveTo>
                  <a:pt x="0" y="651065"/>
                </a:moveTo>
                <a:lnTo>
                  <a:pt x="0" y="0"/>
                </a:lnTo>
                <a:lnTo>
                  <a:pt x="4516742" y="0"/>
                </a:lnTo>
                <a:lnTo>
                  <a:pt x="4516742" y="651065"/>
                </a:lnTo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10" name="object 56">
            <a:extLst>
              <a:ext uri="{FF2B5EF4-FFF2-40B4-BE49-F238E27FC236}">
                <a16:creationId xmlns:a16="http://schemas.microsoft.com/office/drawing/2014/main" id="{BB99A7C6-027E-54AB-B60F-F903AF203E7B}"/>
              </a:ext>
            </a:extLst>
          </p:cNvPr>
          <p:cNvSpPr/>
          <p:nvPr/>
        </p:nvSpPr>
        <p:spPr>
          <a:xfrm>
            <a:off x="4520349" y="2669189"/>
            <a:ext cx="1747314" cy="394112"/>
          </a:xfrm>
          <a:custGeom>
            <a:avLst/>
            <a:gdLst/>
            <a:ahLst/>
            <a:cxnLst/>
            <a:rect l="l" t="t" r="r" b="b"/>
            <a:pathLst>
              <a:path w="1602740" h="532129">
                <a:moveTo>
                  <a:pt x="1530210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531761"/>
                </a:lnTo>
                <a:lnTo>
                  <a:pt x="1602206" y="531761"/>
                </a:lnTo>
                <a:lnTo>
                  <a:pt x="1602206" y="71996"/>
                </a:lnTo>
                <a:lnTo>
                  <a:pt x="1596548" y="43971"/>
                </a:lnTo>
                <a:lnTo>
                  <a:pt x="1581119" y="21086"/>
                </a:lnTo>
                <a:lnTo>
                  <a:pt x="1558235" y="5657"/>
                </a:lnTo>
                <a:lnTo>
                  <a:pt x="1530210" y="0"/>
                </a:lnTo>
                <a:close/>
              </a:path>
            </a:pathLst>
          </a:custGeom>
          <a:solidFill>
            <a:srgbClr val="4FB26A"/>
          </a:solidFill>
          <a:ln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9" name="object 56">
            <a:extLst>
              <a:ext uri="{FF2B5EF4-FFF2-40B4-BE49-F238E27FC236}">
                <a16:creationId xmlns:a16="http://schemas.microsoft.com/office/drawing/2014/main" id="{F8E09591-8F99-85C9-46BD-FD8F0971867A}"/>
              </a:ext>
            </a:extLst>
          </p:cNvPr>
          <p:cNvSpPr/>
          <p:nvPr/>
        </p:nvSpPr>
        <p:spPr>
          <a:xfrm>
            <a:off x="8308760" y="2665408"/>
            <a:ext cx="1750559" cy="397893"/>
          </a:xfrm>
          <a:custGeom>
            <a:avLst/>
            <a:gdLst/>
            <a:ahLst/>
            <a:cxnLst/>
            <a:rect l="l" t="t" r="r" b="b"/>
            <a:pathLst>
              <a:path w="1602740" h="532129">
                <a:moveTo>
                  <a:pt x="1530210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531761"/>
                </a:lnTo>
                <a:lnTo>
                  <a:pt x="1602206" y="531761"/>
                </a:lnTo>
                <a:lnTo>
                  <a:pt x="1602206" y="71996"/>
                </a:lnTo>
                <a:lnTo>
                  <a:pt x="1596548" y="43971"/>
                </a:lnTo>
                <a:lnTo>
                  <a:pt x="1581119" y="21086"/>
                </a:lnTo>
                <a:lnTo>
                  <a:pt x="1558235" y="5657"/>
                </a:lnTo>
                <a:lnTo>
                  <a:pt x="1530210" y="0"/>
                </a:lnTo>
                <a:close/>
              </a:path>
            </a:pathLst>
          </a:custGeom>
          <a:solidFill>
            <a:srgbClr val="4AABDC"/>
          </a:solidFill>
          <a:ln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65" name="object 15">
            <a:extLst>
              <a:ext uri="{FF2B5EF4-FFF2-40B4-BE49-F238E27FC236}">
                <a16:creationId xmlns:a16="http://schemas.microsoft.com/office/drawing/2014/main" id="{C8830537-B62E-45BB-BAD6-1AECDF587B4B}"/>
              </a:ext>
            </a:extLst>
          </p:cNvPr>
          <p:cNvSpPr/>
          <p:nvPr/>
        </p:nvSpPr>
        <p:spPr>
          <a:xfrm flipV="1">
            <a:off x="6239654" y="1732298"/>
            <a:ext cx="2106447" cy="106229"/>
          </a:xfrm>
          <a:custGeom>
            <a:avLst/>
            <a:gdLst/>
            <a:ahLst/>
            <a:cxnLst/>
            <a:rect l="l" t="t" r="r" b="b"/>
            <a:pathLst>
              <a:path w="1875154">
                <a:moveTo>
                  <a:pt x="0" y="0"/>
                </a:moveTo>
                <a:lnTo>
                  <a:pt x="1874888" y="0"/>
                </a:lnTo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63" name="object 15">
            <a:extLst>
              <a:ext uri="{FF2B5EF4-FFF2-40B4-BE49-F238E27FC236}">
                <a16:creationId xmlns:a16="http://schemas.microsoft.com/office/drawing/2014/main" id="{F630F455-B85E-4D29-96CE-03F9DE1FFB88}"/>
              </a:ext>
            </a:extLst>
          </p:cNvPr>
          <p:cNvSpPr/>
          <p:nvPr/>
        </p:nvSpPr>
        <p:spPr>
          <a:xfrm>
            <a:off x="7063854" y="1227249"/>
            <a:ext cx="1810802" cy="0"/>
          </a:xfrm>
          <a:custGeom>
            <a:avLst/>
            <a:gdLst/>
            <a:ahLst/>
            <a:cxnLst/>
            <a:rect l="l" t="t" r="r" b="b"/>
            <a:pathLst>
              <a:path w="1875154">
                <a:moveTo>
                  <a:pt x="0" y="0"/>
                </a:moveTo>
                <a:lnTo>
                  <a:pt x="1874888" y="0"/>
                </a:lnTo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72" name="object 13">
            <a:extLst>
              <a:ext uri="{FF2B5EF4-FFF2-40B4-BE49-F238E27FC236}">
                <a16:creationId xmlns:a16="http://schemas.microsoft.com/office/drawing/2014/main" id="{147507B8-458B-49A4-B780-46AC4CAE1D34}"/>
              </a:ext>
            </a:extLst>
          </p:cNvPr>
          <p:cNvSpPr/>
          <p:nvPr/>
        </p:nvSpPr>
        <p:spPr>
          <a:xfrm flipH="1">
            <a:off x="7302368" y="815165"/>
            <a:ext cx="45719" cy="1420585"/>
          </a:xfrm>
          <a:custGeom>
            <a:avLst/>
            <a:gdLst/>
            <a:ahLst/>
            <a:cxnLst/>
            <a:rect l="l" t="t" r="r" b="b"/>
            <a:pathLst>
              <a:path h="1689735">
                <a:moveTo>
                  <a:pt x="0" y="0"/>
                </a:moveTo>
                <a:lnTo>
                  <a:pt x="0" y="1689582"/>
                </a:lnTo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74" name="object 15">
            <a:extLst>
              <a:ext uri="{FF2B5EF4-FFF2-40B4-BE49-F238E27FC236}">
                <a16:creationId xmlns:a16="http://schemas.microsoft.com/office/drawing/2014/main" id="{B7FA30FA-3351-42B0-9A68-8549E40B0AF7}"/>
              </a:ext>
            </a:extLst>
          </p:cNvPr>
          <p:cNvSpPr/>
          <p:nvPr/>
        </p:nvSpPr>
        <p:spPr>
          <a:xfrm>
            <a:off x="4817273" y="1227249"/>
            <a:ext cx="1810802" cy="0"/>
          </a:xfrm>
          <a:custGeom>
            <a:avLst/>
            <a:gdLst/>
            <a:ahLst/>
            <a:cxnLst/>
            <a:rect l="l" t="t" r="r" b="b"/>
            <a:pathLst>
              <a:path w="1875154">
                <a:moveTo>
                  <a:pt x="0" y="0"/>
                </a:moveTo>
                <a:lnTo>
                  <a:pt x="1874888" y="0"/>
                </a:lnTo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11" name="object 18">
            <a:extLst>
              <a:ext uri="{FF2B5EF4-FFF2-40B4-BE49-F238E27FC236}">
                <a16:creationId xmlns:a16="http://schemas.microsoft.com/office/drawing/2014/main" id="{536F0B1C-65DD-4B2D-ADD9-94E6845CC929}"/>
              </a:ext>
            </a:extLst>
          </p:cNvPr>
          <p:cNvSpPr txBox="1"/>
          <p:nvPr/>
        </p:nvSpPr>
        <p:spPr>
          <a:xfrm>
            <a:off x="4810483" y="1151750"/>
            <a:ext cx="1341141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34" algn="ctr">
              <a:spcBef>
                <a:spcPts val="100"/>
              </a:spcBef>
              <a:spcAft>
                <a:spcPts val="600"/>
              </a:spcAft>
            </a:pPr>
            <a:r>
              <a:rPr sz="1000" b="1" spc="5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Internrevisor</a:t>
            </a:r>
            <a:endParaRPr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30">
            <a:extLst>
              <a:ext uri="{FF2B5EF4-FFF2-40B4-BE49-F238E27FC236}">
                <a16:creationId xmlns:a16="http://schemas.microsoft.com/office/drawing/2014/main" id="{2E800F10-E2BA-4EAC-B35E-EF0EE527B638}"/>
              </a:ext>
            </a:extLst>
          </p:cNvPr>
          <p:cNvSpPr txBox="1"/>
          <p:nvPr/>
        </p:nvSpPr>
        <p:spPr>
          <a:xfrm rot="5400000">
            <a:off x="7211134" y="2897568"/>
            <a:ext cx="153888" cy="573143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spcAft>
                <a:spcPts val="600"/>
              </a:spcAft>
            </a:pPr>
            <a:r>
              <a:rPr sz="1000" b="1" spc="55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Enhe</a:t>
            </a:r>
            <a:r>
              <a:rPr sz="1000" b="1" spc="45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00" b="1" spc="55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object 5">
            <a:extLst>
              <a:ext uri="{FF2B5EF4-FFF2-40B4-BE49-F238E27FC236}">
                <a16:creationId xmlns:a16="http://schemas.microsoft.com/office/drawing/2014/main" id="{552364FE-3B3F-4D95-AED7-4A47FCC087EB}"/>
              </a:ext>
            </a:extLst>
          </p:cNvPr>
          <p:cNvSpPr/>
          <p:nvPr/>
        </p:nvSpPr>
        <p:spPr>
          <a:xfrm>
            <a:off x="4526240" y="3327740"/>
            <a:ext cx="1731353" cy="2306076"/>
          </a:xfrm>
          <a:custGeom>
            <a:avLst/>
            <a:gdLst/>
            <a:ahLst/>
            <a:cxnLst/>
            <a:rect l="l" t="t" r="r" b="b"/>
            <a:pathLst>
              <a:path w="1602739" h="3260090">
                <a:moveTo>
                  <a:pt x="1602130" y="0"/>
                </a:moveTo>
                <a:lnTo>
                  <a:pt x="0" y="0"/>
                </a:lnTo>
                <a:lnTo>
                  <a:pt x="0" y="3187738"/>
                </a:lnTo>
                <a:lnTo>
                  <a:pt x="5657" y="3215762"/>
                </a:lnTo>
                <a:lnTo>
                  <a:pt x="21086" y="3238647"/>
                </a:lnTo>
                <a:lnTo>
                  <a:pt x="43971" y="3254076"/>
                </a:lnTo>
                <a:lnTo>
                  <a:pt x="71996" y="3259734"/>
                </a:lnTo>
                <a:lnTo>
                  <a:pt x="1530134" y="3259734"/>
                </a:lnTo>
                <a:lnTo>
                  <a:pt x="1558158" y="3254076"/>
                </a:lnTo>
                <a:lnTo>
                  <a:pt x="1581043" y="3238647"/>
                </a:lnTo>
                <a:lnTo>
                  <a:pt x="1596472" y="3215762"/>
                </a:lnTo>
                <a:lnTo>
                  <a:pt x="1602130" y="3187738"/>
                </a:lnTo>
                <a:lnTo>
                  <a:pt x="160213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 dirty="0"/>
          </a:p>
        </p:txBody>
      </p:sp>
      <p:sp>
        <p:nvSpPr>
          <p:cNvPr id="24" name="object 36">
            <a:extLst>
              <a:ext uri="{FF2B5EF4-FFF2-40B4-BE49-F238E27FC236}">
                <a16:creationId xmlns:a16="http://schemas.microsoft.com/office/drawing/2014/main" id="{34410FB4-E852-48DD-A6B6-AE1EE84C9F04}"/>
              </a:ext>
            </a:extLst>
          </p:cNvPr>
          <p:cNvSpPr txBox="1"/>
          <p:nvPr/>
        </p:nvSpPr>
        <p:spPr>
          <a:xfrm>
            <a:off x="4606041" y="3423825"/>
            <a:ext cx="1571750" cy="27699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  <a:spcAft>
                <a:spcPts val="800"/>
              </a:spcAft>
            </a:pPr>
            <a:r>
              <a:rPr sz="1000" b="1" spc="1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Fält</a:t>
            </a:r>
            <a:endParaRPr lang="sv-SE" sz="1000" b="1" spc="1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00"/>
              </a:spcBef>
              <a:spcAft>
                <a:spcPts val="800"/>
              </a:spcAft>
            </a:pPr>
            <a:r>
              <a:rPr lang="sv-SE" sz="100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Miljöanalys</a:t>
            </a:r>
          </a:p>
          <a:p>
            <a:pPr algn="ctr">
              <a:spcAft>
                <a:spcPts val="800"/>
              </a:spcAft>
            </a:pPr>
            <a:r>
              <a:rPr lang="sv-SE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Naturförvaltning</a:t>
            </a:r>
          </a:p>
          <a:p>
            <a:pPr algn="ctr">
              <a:spcAft>
                <a:spcPts val="800"/>
              </a:spcAft>
            </a:pPr>
            <a:r>
              <a:rPr lang="sv-SE" sz="100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Naturresurs</a:t>
            </a:r>
            <a:r>
              <a:rPr lang="sv-SE" sz="1000" b="1" spc="-4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00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 </a:t>
            </a:r>
            <a:r>
              <a:rPr lang="sv-SE" sz="1000" b="1" spc="-19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00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rennäring </a:t>
            </a:r>
            <a:r>
              <a:rPr lang="sv-SE" sz="100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00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spcAft>
                <a:spcPts val="800"/>
              </a:spcAft>
            </a:pPr>
            <a:r>
              <a:rPr lang="sv-SE" sz="100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Naturskydd</a:t>
            </a:r>
          </a:p>
          <a:p>
            <a:pPr algn="ctr">
              <a:spcAft>
                <a:spcPts val="800"/>
              </a:spcAft>
            </a:pPr>
            <a:r>
              <a:rPr lang="sv-SE" sz="100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Naturmiljö</a:t>
            </a:r>
          </a:p>
          <a:p>
            <a:pPr algn="ctr">
              <a:spcAft>
                <a:spcPts val="800"/>
              </a:spcAft>
            </a:pPr>
            <a:r>
              <a:rPr lang="sv-SE" sz="1000" b="1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Fiske</a:t>
            </a:r>
          </a:p>
          <a:p>
            <a:pPr algn="ctr">
              <a:spcAft>
                <a:spcPts val="800"/>
              </a:spcAft>
            </a:pPr>
            <a:r>
              <a:rPr lang="sv-SE" sz="1000" b="1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Vattenmyndigheten</a:t>
            </a:r>
            <a:br>
              <a:rPr lang="sv-SE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endParaRPr lang="sv-S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42">
            <a:extLst>
              <a:ext uri="{FF2B5EF4-FFF2-40B4-BE49-F238E27FC236}">
                <a16:creationId xmlns:a16="http://schemas.microsoft.com/office/drawing/2014/main" id="{3CD4964F-5149-4B14-AF3A-F236770C477B}"/>
              </a:ext>
            </a:extLst>
          </p:cNvPr>
          <p:cNvSpPr txBox="1"/>
          <p:nvPr/>
        </p:nvSpPr>
        <p:spPr>
          <a:xfrm>
            <a:off x="4603923" y="2768575"/>
            <a:ext cx="1580166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  <a:spcAft>
                <a:spcPts val="600"/>
              </a:spcAft>
            </a:pPr>
            <a:r>
              <a:rPr sz="9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MILJÖ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49">
            <a:extLst>
              <a:ext uri="{FF2B5EF4-FFF2-40B4-BE49-F238E27FC236}">
                <a16:creationId xmlns:a16="http://schemas.microsoft.com/office/drawing/2014/main" id="{A9F44746-8FDD-421F-8BED-8C160FD1AECB}"/>
              </a:ext>
            </a:extLst>
          </p:cNvPr>
          <p:cNvSpPr txBox="1"/>
          <p:nvPr/>
        </p:nvSpPr>
        <p:spPr>
          <a:xfrm>
            <a:off x="8456741" y="2764075"/>
            <a:ext cx="1454596" cy="15324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spcBef>
                <a:spcPts val="114"/>
              </a:spcBef>
              <a:spcAft>
                <a:spcPts val="600"/>
              </a:spcAft>
            </a:pPr>
            <a:r>
              <a:rPr sz="900" b="1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VERKSAMHETSST</a:t>
            </a:r>
            <a:r>
              <a:rPr lang="sv-SE" sz="900" b="1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object 44">
            <a:extLst>
              <a:ext uri="{FF2B5EF4-FFF2-40B4-BE49-F238E27FC236}">
                <a16:creationId xmlns:a16="http://schemas.microsoft.com/office/drawing/2014/main" id="{D305925C-BA6C-4C77-8804-E68BD32DF8AC}"/>
              </a:ext>
            </a:extLst>
          </p:cNvPr>
          <p:cNvSpPr/>
          <p:nvPr/>
        </p:nvSpPr>
        <p:spPr>
          <a:xfrm>
            <a:off x="8298959" y="3320976"/>
            <a:ext cx="1750559" cy="2311309"/>
          </a:xfrm>
          <a:custGeom>
            <a:avLst/>
            <a:gdLst/>
            <a:ahLst/>
            <a:cxnLst/>
            <a:rect l="l" t="t" r="r" b="b"/>
            <a:pathLst>
              <a:path w="1620520" h="1966595">
                <a:moveTo>
                  <a:pt x="1620240" y="0"/>
                </a:moveTo>
                <a:lnTo>
                  <a:pt x="0" y="0"/>
                </a:lnTo>
                <a:lnTo>
                  <a:pt x="0" y="1899234"/>
                </a:lnTo>
                <a:lnTo>
                  <a:pt x="5274" y="1925351"/>
                </a:lnTo>
                <a:lnTo>
                  <a:pt x="19656" y="1946678"/>
                </a:lnTo>
                <a:lnTo>
                  <a:pt x="40987" y="1961056"/>
                </a:lnTo>
                <a:lnTo>
                  <a:pt x="67106" y="1966328"/>
                </a:lnTo>
                <a:lnTo>
                  <a:pt x="1553146" y="1966328"/>
                </a:lnTo>
                <a:lnTo>
                  <a:pt x="1579264" y="1961056"/>
                </a:lnTo>
                <a:lnTo>
                  <a:pt x="1600590" y="1946678"/>
                </a:lnTo>
                <a:lnTo>
                  <a:pt x="1614968" y="1925351"/>
                </a:lnTo>
                <a:lnTo>
                  <a:pt x="1620240" y="1899234"/>
                </a:lnTo>
                <a:lnTo>
                  <a:pt x="1620240" y="0"/>
                </a:lnTo>
                <a:close/>
              </a:path>
            </a:pathLst>
          </a:custGeom>
          <a:solidFill>
            <a:srgbClr val="4AABDC"/>
          </a:solidFill>
          <a:ln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31" name="object 50">
            <a:extLst>
              <a:ext uri="{FF2B5EF4-FFF2-40B4-BE49-F238E27FC236}">
                <a16:creationId xmlns:a16="http://schemas.microsoft.com/office/drawing/2014/main" id="{34229871-5D7E-4341-ABCB-E6535BBB3298}"/>
              </a:ext>
            </a:extLst>
          </p:cNvPr>
          <p:cNvSpPr txBox="1"/>
          <p:nvPr/>
        </p:nvSpPr>
        <p:spPr>
          <a:xfrm>
            <a:off x="8401604" y="3423825"/>
            <a:ext cx="1545268" cy="1128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810" algn="ctr">
              <a:spcBef>
                <a:spcPts val="100"/>
              </a:spcBef>
              <a:spcAft>
                <a:spcPts val="800"/>
              </a:spcAft>
            </a:pPr>
            <a:r>
              <a:rPr lang="sv-SE" sz="100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Ärendestöd och service</a:t>
            </a:r>
          </a:p>
          <a:p>
            <a:pPr marR="3810" algn="ctr">
              <a:spcBef>
                <a:spcPts val="100"/>
              </a:spcBef>
              <a:spcAft>
                <a:spcPts val="800"/>
              </a:spcAft>
            </a:pPr>
            <a:r>
              <a:rPr lang="sv-SE" sz="100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  <a:r>
              <a:rPr lang="sv-SE" sz="1000" b="1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och</a:t>
            </a:r>
            <a:r>
              <a:rPr lang="sv-SE" sz="100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upphandling</a:t>
            </a:r>
          </a:p>
          <a:p>
            <a:pPr marR="3810" algn="ctr">
              <a:spcBef>
                <a:spcPts val="100"/>
              </a:spcBef>
              <a:spcAft>
                <a:spcPts val="800"/>
              </a:spcAft>
            </a:pPr>
            <a:r>
              <a:rPr sz="1000" b="1" spc="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Kommunikation</a:t>
            </a:r>
            <a:endParaRPr lang="sv-SE" sz="1000" b="1" spc="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3810" algn="ctr">
              <a:spcBef>
                <a:spcPts val="100"/>
              </a:spcBef>
              <a:spcAft>
                <a:spcPts val="800"/>
              </a:spcAft>
            </a:pPr>
            <a:r>
              <a:rPr lang="sv-SE" sz="1000" b="1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endParaRPr lang="sv-SE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B48CEA7-06E3-40BE-563C-EB47E352367E}"/>
              </a:ext>
            </a:extLst>
          </p:cNvPr>
          <p:cNvGrpSpPr/>
          <p:nvPr/>
        </p:nvGrpSpPr>
        <p:grpSpPr>
          <a:xfrm>
            <a:off x="6399385" y="3311062"/>
            <a:ext cx="1771178" cy="2996703"/>
            <a:chOff x="5353476" y="3687149"/>
            <a:chExt cx="1771178" cy="2996703"/>
          </a:xfrm>
        </p:grpSpPr>
        <p:sp>
          <p:nvSpPr>
            <p:cNvPr id="98" name="object 52">
              <a:extLst>
                <a:ext uri="{FF2B5EF4-FFF2-40B4-BE49-F238E27FC236}">
                  <a16:creationId xmlns:a16="http://schemas.microsoft.com/office/drawing/2014/main" id="{E5E0EF6D-1C48-4727-9E6E-DB02319B6F83}"/>
                </a:ext>
              </a:extLst>
            </p:cNvPr>
            <p:cNvSpPr/>
            <p:nvPr/>
          </p:nvSpPr>
          <p:spPr>
            <a:xfrm>
              <a:off x="5353476" y="3687149"/>
              <a:ext cx="1771178" cy="2996703"/>
            </a:xfrm>
            <a:custGeom>
              <a:avLst/>
              <a:gdLst/>
              <a:ahLst/>
              <a:cxnLst/>
              <a:rect l="l" t="t" r="r" b="b"/>
              <a:pathLst>
                <a:path w="1602740" h="2624454">
                  <a:moveTo>
                    <a:pt x="1602219" y="0"/>
                  </a:moveTo>
                  <a:lnTo>
                    <a:pt x="0" y="0"/>
                  </a:lnTo>
                  <a:lnTo>
                    <a:pt x="0" y="2552306"/>
                  </a:lnTo>
                  <a:lnTo>
                    <a:pt x="5657" y="2580333"/>
                  </a:lnTo>
                  <a:lnTo>
                    <a:pt x="21086" y="2603222"/>
                  </a:lnTo>
                  <a:lnTo>
                    <a:pt x="43971" y="2618655"/>
                  </a:lnTo>
                  <a:lnTo>
                    <a:pt x="71996" y="2624315"/>
                  </a:lnTo>
                  <a:lnTo>
                    <a:pt x="1530210" y="2624315"/>
                  </a:lnTo>
                  <a:lnTo>
                    <a:pt x="1558237" y="2618655"/>
                  </a:lnTo>
                  <a:lnTo>
                    <a:pt x="1581126" y="2603222"/>
                  </a:lnTo>
                  <a:lnTo>
                    <a:pt x="1596559" y="2580333"/>
                  </a:lnTo>
                  <a:lnTo>
                    <a:pt x="1602219" y="2552306"/>
                  </a:lnTo>
                  <a:lnTo>
                    <a:pt x="1602219" y="0"/>
                  </a:lnTo>
                  <a:close/>
                </a:path>
              </a:pathLst>
            </a:custGeom>
            <a:solidFill>
              <a:srgbClr val="DC6320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pPr>
                <a:spcAft>
                  <a:spcPts val="600"/>
                </a:spcAft>
              </a:pPr>
              <a:endParaRPr dirty="0"/>
            </a:p>
          </p:txBody>
        </p:sp>
        <p:sp>
          <p:nvSpPr>
            <p:cNvPr id="36" name="object 59">
              <a:extLst>
                <a:ext uri="{FF2B5EF4-FFF2-40B4-BE49-F238E27FC236}">
                  <a16:creationId xmlns:a16="http://schemas.microsoft.com/office/drawing/2014/main" id="{006FB3DD-A391-4EE8-96B7-376AA72871B2}"/>
                </a:ext>
              </a:extLst>
            </p:cNvPr>
            <p:cNvSpPr txBox="1"/>
            <p:nvPr/>
          </p:nvSpPr>
          <p:spPr>
            <a:xfrm>
              <a:off x="5353476" y="3785623"/>
              <a:ext cx="1771178" cy="2898229"/>
            </a:xfrm>
            <a:prstGeom prst="rect">
              <a:avLst/>
            </a:prstGeom>
          </p:spPr>
          <p:txBody>
            <a:bodyPr vert="horz" wrap="square" lIns="0" tIns="25400" rIns="0" bIns="0" rtlCol="0">
              <a:spAutoFit/>
            </a:bodyPr>
            <a:lstStyle/>
            <a:p>
              <a:pPr algn="ctr">
                <a:spcBef>
                  <a:spcPts val="200"/>
                </a:spcBef>
                <a:spcAft>
                  <a:spcPts val="800"/>
                </a:spcAft>
              </a:pPr>
              <a:r>
                <a:rPr sz="1000" b="1" spc="15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Djurskydd</a:t>
              </a:r>
              <a:r>
                <a:rPr sz="1000" b="1" spc="2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000" b="1" spc="1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och</a:t>
              </a:r>
              <a:r>
                <a:rPr sz="1000" b="1" spc="2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000" b="1" spc="15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veterinär</a:t>
              </a:r>
              <a:endParaRPr lang="sv-SE" sz="100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spcBef>
                  <a:spcPts val="200"/>
                </a:spcBef>
                <a:spcAft>
                  <a:spcPts val="800"/>
                </a:spcAft>
              </a:pPr>
              <a:r>
                <a:rPr lang="sv-SE" sz="1000" b="1" spc="15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Mark-</a:t>
              </a:r>
              <a:r>
                <a:rPr lang="sv-SE" sz="1000" b="1" spc="2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v-SE" sz="1000" b="1" spc="1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och</a:t>
              </a:r>
              <a:r>
                <a:rPr lang="sv-SE" sz="1000" b="1" spc="2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v-SE" sz="1000" b="1" spc="15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vattenskydd</a:t>
              </a:r>
            </a:p>
            <a:p>
              <a:pPr algn="ctr">
                <a:spcBef>
                  <a:spcPts val="200"/>
                </a:spcBef>
                <a:spcAft>
                  <a:spcPts val="800"/>
                </a:spcAft>
              </a:pPr>
              <a:r>
                <a:rPr lang="sv-SE" sz="1000" b="1" spc="15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Miljöskydd</a:t>
              </a:r>
            </a:p>
            <a:p>
              <a:pPr algn="ctr">
                <a:spcBef>
                  <a:spcPts val="200"/>
                </a:spcBef>
                <a:spcAft>
                  <a:spcPts val="800"/>
                </a:spcAft>
              </a:pPr>
              <a:r>
                <a:rPr lang="sv-SE" sz="1000" b="1" spc="15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Rätts</a:t>
              </a:r>
            </a:p>
            <a:p>
              <a:pPr algn="ctr">
                <a:spcBef>
                  <a:spcPts val="200"/>
                </a:spcBef>
                <a:spcAft>
                  <a:spcPts val="800"/>
                </a:spcAft>
              </a:pPr>
              <a:r>
                <a:rPr lang="sv-SE" sz="1000" b="1" spc="15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Samhällsskydd</a:t>
              </a:r>
            </a:p>
            <a:p>
              <a:pPr algn="ctr">
                <a:spcBef>
                  <a:spcPts val="200"/>
                </a:spcBef>
                <a:spcAft>
                  <a:spcPts val="800"/>
                </a:spcAft>
              </a:pPr>
              <a:r>
                <a:rPr lang="sv-SE" sz="1000" b="1" spc="15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Social</a:t>
              </a:r>
              <a:r>
                <a:rPr lang="sv-SE" sz="1000" b="1" spc="-1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v-SE" sz="1000" b="1" spc="2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hållbarhet</a:t>
              </a:r>
            </a:p>
            <a:p>
              <a:pPr algn="ctr">
                <a:spcBef>
                  <a:spcPts val="200"/>
                </a:spcBef>
                <a:spcAft>
                  <a:spcPts val="800"/>
                </a:spcAft>
              </a:pPr>
              <a:r>
                <a:rPr lang="sv-SE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Internationalisering  </a:t>
              </a:r>
              <a:br>
                <a:rPr lang="sv-SE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och tillväxt</a:t>
              </a:r>
            </a:p>
            <a:p>
              <a:pPr algn="ctr">
                <a:spcBef>
                  <a:spcPts val="200"/>
                </a:spcBef>
                <a:spcAft>
                  <a:spcPts val="800"/>
                </a:spcAft>
              </a:pPr>
              <a:r>
                <a:rPr lang="sv-SE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Landsbygd</a:t>
              </a:r>
            </a:p>
            <a:p>
              <a:pPr algn="ctr">
                <a:spcBef>
                  <a:spcPts val="200"/>
                </a:spcBef>
                <a:spcAft>
                  <a:spcPts val="800"/>
                </a:spcAft>
              </a:pPr>
              <a:r>
                <a:rPr lang="sv-SE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Samhällsplanering </a:t>
              </a:r>
              <a:br>
                <a:rPr lang="sv-SE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och kulturmiljö</a:t>
              </a:r>
              <a:br>
                <a:rPr lang="sv-SE" sz="1000" b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sv-S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9" name="Grupp 68">
            <a:extLst>
              <a:ext uri="{FF2B5EF4-FFF2-40B4-BE49-F238E27FC236}">
                <a16:creationId xmlns:a16="http://schemas.microsoft.com/office/drawing/2014/main" id="{8045A24D-0542-3183-724F-A4808A8764AF}"/>
              </a:ext>
            </a:extLst>
          </p:cNvPr>
          <p:cNvGrpSpPr/>
          <p:nvPr/>
        </p:nvGrpSpPr>
        <p:grpSpPr>
          <a:xfrm>
            <a:off x="6382884" y="2652932"/>
            <a:ext cx="1790784" cy="397893"/>
            <a:chOff x="5327449" y="3029019"/>
            <a:chExt cx="1790784" cy="397893"/>
          </a:xfrm>
        </p:grpSpPr>
        <p:sp>
          <p:nvSpPr>
            <p:cNvPr id="57" name="object 56">
              <a:extLst>
                <a:ext uri="{FF2B5EF4-FFF2-40B4-BE49-F238E27FC236}">
                  <a16:creationId xmlns:a16="http://schemas.microsoft.com/office/drawing/2014/main" id="{F3C02F09-94D7-10A9-2085-A74F60988021}"/>
                </a:ext>
              </a:extLst>
            </p:cNvPr>
            <p:cNvSpPr/>
            <p:nvPr/>
          </p:nvSpPr>
          <p:spPr>
            <a:xfrm>
              <a:off x="5327450" y="3029019"/>
              <a:ext cx="1790783" cy="397893"/>
            </a:xfrm>
            <a:custGeom>
              <a:avLst/>
              <a:gdLst/>
              <a:ahLst/>
              <a:cxnLst/>
              <a:rect l="l" t="t" r="r" b="b"/>
              <a:pathLst>
                <a:path w="1602740" h="532129">
                  <a:moveTo>
                    <a:pt x="1530210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531761"/>
                  </a:lnTo>
                  <a:lnTo>
                    <a:pt x="1602206" y="531761"/>
                  </a:lnTo>
                  <a:lnTo>
                    <a:pt x="1602206" y="71996"/>
                  </a:lnTo>
                  <a:lnTo>
                    <a:pt x="1596548" y="43971"/>
                  </a:lnTo>
                  <a:lnTo>
                    <a:pt x="1581119" y="21086"/>
                  </a:lnTo>
                  <a:lnTo>
                    <a:pt x="1558235" y="5657"/>
                  </a:lnTo>
                  <a:lnTo>
                    <a:pt x="1530210" y="0"/>
                  </a:lnTo>
                  <a:close/>
                </a:path>
              </a:pathLst>
            </a:custGeom>
            <a:solidFill>
              <a:srgbClr val="DC6320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pPr>
                <a:spcAft>
                  <a:spcPts val="600"/>
                </a:spcAft>
              </a:pPr>
              <a:endParaRPr/>
            </a:p>
          </p:txBody>
        </p:sp>
        <p:sp>
          <p:nvSpPr>
            <p:cNvPr id="37" name="object 60">
              <a:extLst>
                <a:ext uri="{FF2B5EF4-FFF2-40B4-BE49-F238E27FC236}">
                  <a16:creationId xmlns:a16="http://schemas.microsoft.com/office/drawing/2014/main" id="{265821C2-AA40-4E20-A07F-AC5934F44B6D}"/>
                </a:ext>
              </a:extLst>
            </p:cNvPr>
            <p:cNvSpPr txBox="1"/>
            <p:nvPr/>
          </p:nvSpPr>
          <p:spPr>
            <a:xfrm>
              <a:off x="5327449" y="3143288"/>
              <a:ext cx="1790783" cy="1513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algn="ctr">
                <a:spcBef>
                  <a:spcPts val="100"/>
                </a:spcBef>
                <a:spcAft>
                  <a:spcPts val="600"/>
                </a:spcAft>
              </a:pPr>
              <a:r>
                <a:rPr sz="900" b="1" spc="6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SAMHÄLLE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6" name="object 75">
            <a:extLst>
              <a:ext uri="{FF2B5EF4-FFF2-40B4-BE49-F238E27FC236}">
                <a16:creationId xmlns:a16="http://schemas.microsoft.com/office/drawing/2014/main" id="{567DD8AD-CF57-46DF-B282-FA966E1B0E12}"/>
              </a:ext>
            </a:extLst>
          </p:cNvPr>
          <p:cNvSpPr/>
          <p:nvPr/>
        </p:nvSpPr>
        <p:spPr>
          <a:xfrm>
            <a:off x="4652918" y="1628665"/>
            <a:ext cx="1656272" cy="429858"/>
          </a:xfrm>
          <a:custGeom>
            <a:avLst/>
            <a:gdLst/>
            <a:ahLst/>
            <a:cxnLst/>
            <a:rect l="l" t="t" r="r" b="b"/>
            <a:pathLst>
              <a:path w="1390650" h="445135">
                <a:moveTo>
                  <a:pt x="1318196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72922"/>
                </a:lnTo>
                <a:lnTo>
                  <a:pt x="5657" y="400947"/>
                </a:lnTo>
                <a:lnTo>
                  <a:pt x="21086" y="423832"/>
                </a:lnTo>
                <a:lnTo>
                  <a:pt x="43971" y="439261"/>
                </a:lnTo>
                <a:lnTo>
                  <a:pt x="71996" y="444919"/>
                </a:lnTo>
                <a:lnTo>
                  <a:pt x="1318196" y="444919"/>
                </a:lnTo>
                <a:lnTo>
                  <a:pt x="1346221" y="439261"/>
                </a:lnTo>
                <a:lnTo>
                  <a:pt x="1369106" y="423832"/>
                </a:lnTo>
                <a:lnTo>
                  <a:pt x="1384535" y="400947"/>
                </a:lnTo>
                <a:lnTo>
                  <a:pt x="1390192" y="372922"/>
                </a:lnTo>
                <a:lnTo>
                  <a:pt x="1390192" y="71996"/>
                </a:lnTo>
                <a:lnTo>
                  <a:pt x="1384535" y="43971"/>
                </a:lnTo>
                <a:lnTo>
                  <a:pt x="1369106" y="21086"/>
                </a:lnTo>
                <a:lnTo>
                  <a:pt x="1346221" y="5657"/>
                </a:lnTo>
                <a:lnTo>
                  <a:pt x="131819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44" name="object 77">
            <a:extLst>
              <a:ext uri="{FF2B5EF4-FFF2-40B4-BE49-F238E27FC236}">
                <a16:creationId xmlns:a16="http://schemas.microsoft.com/office/drawing/2014/main" id="{EAAF4F5F-F068-4D89-BB6F-D20236102208}"/>
              </a:ext>
            </a:extLst>
          </p:cNvPr>
          <p:cNvSpPr txBox="1"/>
          <p:nvPr/>
        </p:nvSpPr>
        <p:spPr>
          <a:xfrm>
            <a:off x="4822297" y="1760238"/>
            <a:ext cx="131751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spcAft>
                <a:spcPts val="600"/>
              </a:spcAft>
            </a:pPr>
            <a:r>
              <a:rPr sz="1000" b="1" spc="6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Ledningsgrupp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ruta 80">
            <a:extLst>
              <a:ext uri="{FF2B5EF4-FFF2-40B4-BE49-F238E27FC236}">
                <a16:creationId xmlns:a16="http://schemas.microsoft.com/office/drawing/2014/main" id="{EC766F05-4E16-4F33-9BC5-B448D3D8F62E}"/>
              </a:ext>
            </a:extLst>
          </p:cNvPr>
          <p:cNvSpPr txBox="1"/>
          <p:nvPr/>
        </p:nvSpPr>
        <p:spPr>
          <a:xfrm>
            <a:off x="6815457" y="2350021"/>
            <a:ext cx="101954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000" b="1" spc="2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v-SE" sz="1000" b="1" spc="35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v-SE" sz="1000" b="1" spc="55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delningar</a:t>
            </a:r>
            <a:endParaRPr lang="sv-SE" sz="1000" b="1" dirty="0"/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E4F0C105-2234-48E3-941A-A3418E17EAD8}"/>
              </a:ext>
            </a:extLst>
          </p:cNvPr>
          <p:cNvSpPr txBox="1"/>
          <p:nvPr/>
        </p:nvSpPr>
        <p:spPr>
          <a:xfrm>
            <a:off x="8360335" y="1042800"/>
            <a:ext cx="1585627" cy="43717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12700" algn="ctr">
              <a:lnSpc>
                <a:spcPts val="1370"/>
              </a:lnSpc>
              <a:spcBef>
                <a:spcPts val="100"/>
              </a:spcBef>
              <a:tabLst>
                <a:tab pos="1858010" algn="l"/>
              </a:tabLst>
            </a:pPr>
            <a:r>
              <a:rPr lang="sv-SE" sz="1000" b="1" spc="55" dirty="0">
                <a:solidFill>
                  <a:srgbClr val="FFFFFF"/>
                </a:solidFill>
                <a:uFill>
                  <a:solidFill>
                    <a:srgbClr val="9D9D9C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Civilområdes-</a:t>
            </a:r>
            <a:br>
              <a:rPr lang="sv-SE" sz="1000" b="1" spc="55" dirty="0">
                <a:solidFill>
                  <a:srgbClr val="FFFFFF"/>
                </a:solidFill>
                <a:uFill>
                  <a:solidFill>
                    <a:srgbClr val="9D9D9C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000" b="1" spc="55" dirty="0">
                <a:solidFill>
                  <a:srgbClr val="FFFFFF"/>
                </a:solidFill>
                <a:uFill>
                  <a:solidFill>
                    <a:srgbClr val="9D9D9C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kansli</a:t>
            </a:r>
            <a:endParaRPr lang="sv-S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9" name="Grupp 78">
            <a:extLst>
              <a:ext uri="{FF2B5EF4-FFF2-40B4-BE49-F238E27FC236}">
                <a16:creationId xmlns:a16="http://schemas.microsoft.com/office/drawing/2014/main" id="{EC557D99-9298-314D-0371-C116D9F1124B}"/>
              </a:ext>
            </a:extLst>
          </p:cNvPr>
          <p:cNvGrpSpPr/>
          <p:nvPr/>
        </p:nvGrpSpPr>
        <p:grpSpPr>
          <a:xfrm>
            <a:off x="3260455" y="995711"/>
            <a:ext cx="994198" cy="343599"/>
            <a:chOff x="2488164" y="2362771"/>
            <a:chExt cx="994198" cy="343599"/>
          </a:xfrm>
        </p:grpSpPr>
        <p:sp>
          <p:nvSpPr>
            <p:cNvPr id="42" name="object 73">
              <a:extLst>
                <a:ext uri="{FF2B5EF4-FFF2-40B4-BE49-F238E27FC236}">
                  <a16:creationId xmlns:a16="http://schemas.microsoft.com/office/drawing/2014/main" id="{927F99B3-D0D8-4F8D-9121-04D043BAE583}"/>
                </a:ext>
              </a:extLst>
            </p:cNvPr>
            <p:cNvSpPr txBox="1"/>
            <p:nvPr/>
          </p:nvSpPr>
          <p:spPr>
            <a:xfrm>
              <a:off x="2488164" y="2449217"/>
              <a:ext cx="994198" cy="182101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spcBef>
                  <a:spcPts val="100"/>
                </a:spcBef>
                <a:spcAft>
                  <a:spcPts val="600"/>
                </a:spcAft>
              </a:pPr>
              <a:r>
                <a:rPr sz="1100" b="1" spc="-5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Myriad Pro Light"/>
                </a:rPr>
                <a:t>Insynsråd</a:t>
              </a:r>
              <a:endPara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Myriad Pro Light"/>
              </a:endParaRPr>
            </a:p>
          </p:txBody>
        </p:sp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60A717B5-2F94-BF0A-DA4F-C06DF321A072}"/>
                </a:ext>
              </a:extLst>
            </p:cNvPr>
            <p:cNvSpPr/>
            <p:nvPr/>
          </p:nvSpPr>
          <p:spPr>
            <a:xfrm>
              <a:off x="2488164" y="2362771"/>
              <a:ext cx="994198" cy="343599"/>
            </a:xfrm>
            <a:prstGeom prst="rect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ln>
                  <a:solidFill>
                    <a:schemeClr val="tx1"/>
                  </a:solidFill>
                  <a:prstDash val="dash"/>
                </a:ln>
              </a:endParaRPr>
            </a:p>
          </p:txBody>
        </p:sp>
      </p:grpSp>
      <p:sp>
        <p:nvSpPr>
          <p:cNvPr id="3" name="object 77">
            <a:extLst>
              <a:ext uri="{FF2B5EF4-FFF2-40B4-BE49-F238E27FC236}">
                <a16:creationId xmlns:a16="http://schemas.microsoft.com/office/drawing/2014/main" id="{81070731-66AC-FCE1-EFFB-9022A3B6382E}"/>
              </a:ext>
            </a:extLst>
          </p:cNvPr>
          <p:cNvSpPr txBox="1"/>
          <p:nvPr/>
        </p:nvSpPr>
        <p:spPr>
          <a:xfrm>
            <a:off x="8494390" y="1751446"/>
            <a:ext cx="131751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spcAft>
                <a:spcPts val="600"/>
              </a:spcAft>
            </a:pPr>
            <a:r>
              <a:rPr lang="sv-SE" sz="1000" b="1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Staben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20">
            <a:extLst>
              <a:ext uri="{FF2B5EF4-FFF2-40B4-BE49-F238E27FC236}">
                <a16:creationId xmlns:a16="http://schemas.microsoft.com/office/drawing/2014/main" id="{651FCE1B-1520-4E1E-8F2C-BD50CB1728EA}"/>
              </a:ext>
            </a:extLst>
          </p:cNvPr>
          <p:cNvSpPr/>
          <p:nvPr/>
        </p:nvSpPr>
        <p:spPr>
          <a:xfrm>
            <a:off x="6497092" y="755568"/>
            <a:ext cx="1656273" cy="823887"/>
          </a:xfrm>
          <a:custGeom>
            <a:avLst/>
            <a:gdLst/>
            <a:ahLst/>
            <a:cxnLst/>
            <a:rect l="l" t="t" r="r" b="b"/>
            <a:pathLst>
              <a:path w="1715135" h="455294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83298"/>
                </a:lnTo>
                <a:lnTo>
                  <a:pt x="5657" y="411323"/>
                </a:lnTo>
                <a:lnTo>
                  <a:pt x="21086" y="434208"/>
                </a:lnTo>
                <a:lnTo>
                  <a:pt x="43971" y="449637"/>
                </a:lnTo>
                <a:lnTo>
                  <a:pt x="71996" y="455295"/>
                </a:lnTo>
                <a:lnTo>
                  <a:pt x="1642808" y="455295"/>
                </a:lnTo>
                <a:lnTo>
                  <a:pt x="1670835" y="449637"/>
                </a:lnTo>
                <a:lnTo>
                  <a:pt x="1693724" y="434208"/>
                </a:lnTo>
                <a:lnTo>
                  <a:pt x="1709157" y="411323"/>
                </a:lnTo>
                <a:lnTo>
                  <a:pt x="1714817" y="383298"/>
                </a:lnTo>
                <a:lnTo>
                  <a:pt x="1714817" y="71996"/>
                </a:lnTo>
                <a:lnTo>
                  <a:pt x="1709157" y="43971"/>
                </a:lnTo>
                <a:lnTo>
                  <a:pt x="1693724" y="21086"/>
                </a:lnTo>
                <a:lnTo>
                  <a:pt x="1670835" y="5657"/>
                </a:lnTo>
                <a:lnTo>
                  <a:pt x="1642808" y="0"/>
                </a:lnTo>
                <a:lnTo>
                  <a:pt x="7199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6" name="object 21">
            <a:extLst>
              <a:ext uri="{FF2B5EF4-FFF2-40B4-BE49-F238E27FC236}">
                <a16:creationId xmlns:a16="http://schemas.microsoft.com/office/drawing/2014/main" id="{15498BCF-AA68-7649-D982-52691898963A}"/>
              </a:ext>
            </a:extLst>
          </p:cNvPr>
          <p:cNvSpPr txBox="1"/>
          <p:nvPr/>
        </p:nvSpPr>
        <p:spPr>
          <a:xfrm>
            <a:off x="6495366" y="855429"/>
            <a:ext cx="1642223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spcAft>
                <a:spcPts val="600"/>
              </a:spcAft>
            </a:pPr>
            <a:r>
              <a:rPr lang="sv-SE" sz="11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Länsledning</a:t>
            </a:r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21">
            <a:extLst>
              <a:ext uri="{FF2B5EF4-FFF2-40B4-BE49-F238E27FC236}">
                <a16:creationId xmlns:a16="http://schemas.microsoft.com/office/drawing/2014/main" id="{0565A624-6E63-48D2-B21A-431420056837}"/>
              </a:ext>
            </a:extLst>
          </p:cNvPr>
          <p:cNvSpPr txBox="1"/>
          <p:nvPr/>
        </p:nvSpPr>
        <p:spPr>
          <a:xfrm>
            <a:off x="6498900" y="1089658"/>
            <a:ext cx="1642223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spcAft>
                <a:spcPts val="600"/>
              </a:spcAft>
            </a:pPr>
            <a:r>
              <a:rPr lang="sv-SE" sz="100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Landshövding</a:t>
            </a:r>
            <a:endParaRPr lang="sv-S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21">
            <a:extLst>
              <a:ext uri="{FF2B5EF4-FFF2-40B4-BE49-F238E27FC236}">
                <a16:creationId xmlns:a16="http://schemas.microsoft.com/office/drawing/2014/main" id="{0B065596-1419-A211-3557-B5E27B3B5F03}"/>
              </a:ext>
            </a:extLst>
          </p:cNvPr>
          <p:cNvSpPr txBox="1"/>
          <p:nvPr/>
        </p:nvSpPr>
        <p:spPr>
          <a:xfrm>
            <a:off x="6498900" y="1274297"/>
            <a:ext cx="1642223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spcAft>
                <a:spcPts val="600"/>
              </a:spcAft>
            </a:pPr>
            <a:r>
              <a:rPr lang="sv-SE" sz="100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Länsråd</a:t>
            </a:r>
            <a:endParaRPr lang="sv-S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452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Grafisk profil 2020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5AF66"/>
      </a:accent1>
      <a:accent2>
        <a:srgbClr val="B7DFC2"/>
      </a:accent2>
      <a:accent3>
        <a:srgbClr val="4AABDC"/>
      </a:accent3>
      <a:accent4>
        <a:srgbClr val="B7DDF1"/>
      </a:accent4>
      <a:accent5>
        <a:srgbClr val="FFDF3D"/>
      </a:accent5>
      <a:accent6>
        <a:srgbClr val="FFF2B1"/>
      </a:accent6>
      <a:hlink>
        <a:srgbClr val="DC6320"/>
      </a:hlink>
      <a:folHlink>
        <a:srgbClr val="F1C1A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-liggande.potx" id="{06F9A25B-074E-4729-BEA1-F6FD3C1B93BB}" vid="{348820D9-BDCC-42D0-9521-1AD163B2B0F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B85D757C42DE34DB48A9D57AA51F5C8" ma:contentTypeVersion="0" ma:contentTypeDescription="Skapa ett nytt dokument." ma:contentTypeScope="" ma:versionID="2f3757adcc9b33785165dfbe8bbc502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72522bfafe7cd258b394a6cd78a6eb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 ma:readOnly="true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7C9EC5-C9B4-4CAF-8874-C5894C5C9055}">
  <ds:schemaRefs>
    <ds:schemaRef ds:uri="http://purl.org/dc/dcmitype/"/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BCC5EF5C-D185-41D1-968A-4D3F95B1AE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06AB34-F765-4CEB-891A-2EDD778778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7 Powerpoint-liggande</Template>
  <TotalTime>4866</TotalTime>
  <Words>389</Words>
  <Application>Microsoft Office PowerPoint</Application>
  <PresentationFormat>Bredbild</PresentationFormat>
  <Paragraphs>105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Länsstyrelsens  organisation   </vt:lpstr>
      <vt:lpstr>Organization  chart   </vt:lpstr>
      <vt:lpstr>Organisation  utan namn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Länsstyrelsens organisation</dc:title>
  <dc:creator>Yvesand Susanne</dc:creator>
  <cp:lastModifiedBy>Gonzalez Ruiz Linda</cp:lastModifiedBy>
  <cp:revision>95</cp:revision>
  <dcterms:created xsi:type="dcterms:W3CDTF">2020-01-24T08:14:47Z</dcterms:created>
  <dcterms:modified xsi:type="dcterms:W3CDTF">2024-05-06T07:10:27Z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0x010100DB85D757C42DE34DB48A9D57AA51F5C8</vt:lpwstr>
  </property>
</Properties>
</file>