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74" r:id="rId4"/>
    <p:sldId id="822" r:id="rId5"/>
    <p:sldId id="257" r:id="rId6"/>
    <p:sldId id="823" r:id="rId7"/>
    <p:sldId id="263" r:id="rId8"/>
    <p:sldId id="817" r:id="rId9"/>
    <p:sldId id="264" r:id="rId10"/>
    <p:sldId id="820" r:id="rId11"/>
    <p:sldId id="286" r:id="rId12"/>
    <p:sldId id="812" r:id="rId13"/>
    <p:sldId id="288" r:id="rId14"/>
    <p:sldId id="828" r:id="rId15"/>
    <p:sldId id="268" r:id="rId16"/>
    <p:sldId id="829" r:id="rId17"/>
    <p:sldId id="830" r:id="rId18"/>
    <p:sldId id="825" r:id="rId19"/>
    <p:sldId id="818" r:id="rId20"/>
    <p:sldId id="821" r:id="rId21"/>
    <p:sldId id="819" r:id="rId22"/>
    <p:sldId id="280" r:id="rId23"/>
    <p:sldId id="824" r:id="rId24"/>
    <p:sldId id="827" r:id="rId25"/>
    <p:sldId id="826" r:id="rId26"/>
  </p:sldIdLst>
  <p:sldSz cx="12192000" cy="6858000"/>
  <p:notesSz cx="6797675" cy="9926638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ystedt Victoria" initials="BV" lastIdx="2" clrIdx="0">
    <p:extLst>
      <p:ext uri="{19B8F6BF-5375-455C-9EA6-DF929625EA0E}">
        <p15:presenceInfo xmlns:p15="http://schemas.microsoft.com/office/powerpoint/2012/main" userId="S::victoria.bystedt@lansstyrelsen.se::528e5ab2-7d5b-458b-9e4d-2ee0624527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6BA"/>
    <a:srgbClr val="86A71A"/>
    <a:srgbClr val="00FF00"/>
    <a:srgbClr val="AEA18F"/>
    <a:srgbClr val="E2DDD6"/>
    <a:srgbClr val="F0ECE3"/>
    <a:srgbClr val="B4BA7E"/>
    <a:srgbClr val="808000"/>
    <a:srgbClr val="F1C1A6"/>
    <a:srgbClr val="DC632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 autoAdjust="0"/>
    <p:restoredTop sz="76653" autoAdjust="0"/>
  </p:normalViewPr>
  <p:slideViewPr>
    <p:cSldViewPr snapToGrid="0" snapToObjects="1" showGuides="1">
      <p:cViewPr varScale="1">
        <p:scale>
          <a:sx n="86" d="100"/>
          <a:sy n="86" d="100"/>
        </p:scale>
        <p:origin x="38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 showGuides="1">
      <p:cViewPr>
        <p:scale>
          <a:sx n="90" d="100"/>
          <a:sy n="90" d="100"/>
        </p:scale>
        <p:origin x="266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41A88B8-D0AF-144A-AD7D-6E4877BCED0E}" type="datetimeFigureOut">
              <a:rPr lang="sv-SE" smtClean="0"/>
              <a:t>2021-11-26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5859219C-0F9D-C74E-A6AD-11035FFF24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6170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ona.naturvardsverket.se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59219C-0F9D-C74E-A6AD-11035FFF246A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7606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59219C-0F9D-C74E-A6AD-11035FFF246A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3393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59219C-0F9D-C74E-A6AD-11035FFF246A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7317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4429510"/>
          </a:xfrm>
        </p:spPr>
        <p:txBody>
          <a:bodyPr/>
          <a:lstStyle/>
          <a:p>
            <a:pPr defTabSz="914326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sv-SE" sz="1000" b="1" dirty="0">
                <a:latin typeface="Arial Narrow" panose="020B0606020202030204" pitchFamily="34" charset="0"/>
                <a:ea typeface="ヒラギノ角ゴ Pro W3" charset="0"/>
                <a:cs typeface="Arabic Typesetting" panose="020B0604020202020204" pitchFamily="66" charset="-78"/>
              </a:rPr>
              <a:t>Åtgärdskategorier:</a:t>
            </a:r>
          </a:p>
          <a:p>
            <a:pPr defTabSz="914326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sv-SE" sz="1000" b="1" dirty="0">
                <a:latin typeface="Arial Narrow" panose="020B0606020202030204" pitchFamily="34" charset="0"/>
                <a:ea typeface="ヒラギノ角ゴ Pro W3" charset="0"/>
                <a:cs typeface="Arabic Typesetting" panose="020B0604020202020204" pitchFamily="66" charset="-78"/>
              </a:rPr>
              <a:t>1. </a:t>
            </a:r>
            <a:r>
              <a:rPr lang="sv-SE" sz="1000" b="1" i="1" dirty="0">
                <a:latin typeface="Arial Narrow" panose="020B0606020202030204" pitchFamily="34" charset="0"/>
                <a:ea typeface="ヒラギノ角ゴ Pro W3" charset="0"/>
                <a:cs typeface="Arabic Typesetting" panose="020B0604020202020204" pitchFamily="66" charset="-78"/>
              </a:rPr>
              <a:t>Kunskapsuppbyggnad</a:t>
            </a:r>
            <a:r>
              <a:rPr lang="sv-SE" sz="1000" b="1" dirty="0">
                <a:latin typeface="Arial Narrow" panose="020B0606020202030204" pitchFamily="34" charset="0"/>
                <a:ea typeface="ヒラギノ角ゴ Pro W3" charset="0"/>
                <a:cs typeface="Arabic Typesetting" panose="020B0604020202020204" pitchFamily="66" charset="-78"/>
              </a:rPr>
              <a:t> t.ex. inventeringar eller kartläggningar av olika slag</a:t>
            </a:r>
            <a:r>
              <a:rPr lang="sv-SE" sz="1000" dirty="0">
                <a:latin typeface="Arial Narrow" panose="020B0606020202030204" pitchFamily="34" charset="0"/>
                <a:ea typeface="ヒラギノ角ゴ Pro W3" charset="0"/>
                <a:cs typeface="Arabic Typesetting" panose="020B0604020202020204" pitchFamily="66" charset="-78"/>
              </a:rPr>
              <a:t>, provtagning, mätningar, sammanställning av underlag, uppföljning. </a:t>
            </a:r>
            <a:r>
              <a:rPr lang="sv-SE" sz="1000" dirty="0">
                <a:latin typeface="Arial Narrow" panose="020B0606020202030204" pitchFamily="34" charset="0"/>
                <a:cs typeface="Arabic Typesetting" panose="020B0604020202020204" pitchFamily="66" charset="-78"/>
              </a:rPr>
              <a:t>(Även pollineringsprojekt)</a:t>
            </a:r>
          </a:p>
          <a:p>
            <a:r>
              <a:rPr lang="sv-SE" sz="1000" dirty="0">
                <a:latin typeface="Arial Narrow" panose="020B0606020202030204" pitchFamily="34" charset="0"/>
                <a:ea typeface="ヒラギノ角ゴ Pro W3" charset="0"/>
                <a:cs typeface="Arabic Typesetting" panose="020B0604020202020204" pitchFamily="66" charset="-78"/>
              </a:rPr>
              <a:t>Exempel Norrbotten: Florainventering i </a:t>
            </a:r>
            <a:r>
              <a:rPr lang="sv-SE" sz="1000" dirty="0" err="1">
                <a:latin typeface="Arial Narrow" panose="020B0606020202030204" pitchFamily="34" charset="0"/>
                <a:ea typeface="ヒラギノ角ゴ Pro W3" charset="0"/>
                <a:cs typeface="Arabic Typesetting" panose="020B0604020202020204" pitchFamily="66" charset="-78"/>
              </a:rPr>
              <a:t>Pite</a:t>
            </a:r>
            <a:r>
              <a:rPr lang="sv-SE" sz="1000" dirty="0">
                <a:latin typeface="Arial Narrow" panose="020B0606020202030204" pitchFamily="34" charset="0"/>
                <a:ea typeface="ヒラギノ角ゴ Pro W3" charset="0"/>
                <a:cs typeface="Arabic Typesetting" panose="020B0604020202020204" pitchFamily="66" charset="-78"/>
              </a:rPr>
              <a:t> lappmark (Arjeplog) – </a:t>
            </a:r>
            <a:r>
              <a:rPr lang="sv-SE" sz="1000" dirty="0">
                <a:latin typeface="Arial Narrow" panose="020B0606020202030204" pitchFamily="34" charset="0"/>
                <a:cs typeface="Arabic Typesetting" panose="020B0604020202020204" pitchFamily="66" charset="-78"/>
              </a:rPr>
              <a:t>inventering, kunskapsspridning.</a:t>
            </a:r>
            <a:endParaRPr lang="sv-SE" sz="1000" dirty="0">
              <a:latin typeface="Arial Narrow" panose="020B0606020202030204" pitchFamily="34" charset="0"/>
              <a:ea typeface="ヒラギノ角ゴ Pro W3" charset="0"/>
              <a:cs typeface="Arabic Typesetting" panose="020B0604020202020204" pitchFamily="66" charset="-78"/>
            </a:endParaRPr>
          </a:p>
          <a:p>
            <a:pPr defTabSz="914326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sv-SE" sz="1000" b="1" dirty="0">
                <a:latin typeface="Arial Narrow" panose="020B0606020202030204" pitchFamily="34" charset="0"/>
                <a:ea typeface="ヒラギノ角ゴ Pro W3" charset="0"/>
                <a:cs typeface="Arabic Typesetting" panose="020B0604020202020204" pitchFamily="66" charset="-78"/>
              </a:rPr>
              <a:t>2. </a:t>
            </a:r>
            <a:r>
              <a:rPr lang="sv-SE" sz="1000" b="1" i="1" dirty="0">
                <a:latin typeface="Arial Narrow" panose="020B0606020202030204" pitchFamily="34" charset="0"/>
                <a:ea typeface="ヒラギノ角ゴ Pro W3" charset="0"/>
                <a:cs typeface="Arabic Typesetting" panose="020B0604020202020204" pitchFamily="66" charset="-78"/>
              </a:rPr>
              <a:t>Framtagande av underlag</a:t>
            </a:r>
            <a:r>
              <a:rPr lang="sv-SE" sz="1000" b="1" dirty="0">
                <a:latin typeface="Arial Narrow" panose="020B0606020202030204" pitchFamily="34" charset="0"/>
                <a:ea typeface="ヒラギノ角ゴ Pro W3" charset="0"/>
                <a:cs typeface="Arabic Typesetting" panose="020B0604020202020204" pitchFamily="66" charset="-78"/>
              </a:rPr>
              <a:t> t.ex. kartläggning av områden av stor betydelse för friluftslivet, framtagande av friluftsplaner, naturvårdsplaner och grönstrukturplaner, skötselplaner m.m. </a:t>
            </a:r>
            <a:r>
              <a:rPr lang="sv-SE" sz="1000" dirty="0">
                <a:latin typeface="Arial Narrow" panose="020B0606020202030204" pitchFamily="34" charset="0"/>
                <a:cs typeface="Arabic Typesetting" panose="020B0604020202020204" pitchFamily="66" charset="-78"/>
              </a:rPr>
              <a:t>(Även pollineringsprojekt).</a:t>
            </a:r>
            <a:endParaRPr lang="sv-SE" sz="1000" dirty="0">
              <a:latin typeface="Arial Narrow" panose="020B0606020202030204" pitchFamily="34" charset="0"/>
              <a:ea typeface="ヒラギノ角ゴ Pro W3" charset="0"/>
              <a:cs typeface="Arabic Typesetting" panose="020B0604020202020204" pitchFamily="66" charset="-78"/>
            </a:endParaRPr>
          </a:p>
          <a:p>
            <a:pPr defTabSz="914326"/>
            <a:r>
              <a:rPr lang="sv-SE" sz="1000" dirty="0">
                <a:latin typeface="Arial Narrow" panose="020B0606020202030204" pitchFamily="34" charset="0"/>
                <a:ea typeface="ヒラギノ角ゴ Pro W3" charset="0"/>
                <a:cs typeface="Arabic Typesetting" panose="020B0604020202020204" pitchFamily="66" charset="-78"/>
              </a:rPr>
              <a:t>Exempel Norrbotten: Naturvårdsstrategi (Arjeplog) - plattform</a:t>
            </a:r>
            <a:r>
              <a:rPr lang="sv-SE" sz="1000" dirty="0">
                <a:latin typeface="Arial Narrow" panose="020B0606020202030204" pitchFamily="34" charset="0"/>
                <a:cs typeface="Arabic Typesetting" panose="020B0604020202020204" pitchFamily="66" charset="-78"/>
              </a:rPr>
              <a:t> för kommunens arbete med natur, friluftsliv och fiskeutveckling. Även kartläggningar, friluftsplaner.</a:t>
            </a:r>
          </a:p>
          <a:p>
            <a:pPr defTabSz="914326"/>
            <a:r>
              <a:rPr lang="sv-SE" sz="1000" b="1" dirty="0">
                <a:latin typeface="Arial Narrow" panose="020B0606020202030204" pitchFamily="34" charset="0"/>
                <a:ea typeface="ヒラギノ角ゴ Pro W3" charset="0"/>
                <a:cs typeface="Arabic Typesetting" panose="020B0604020202020204" pitchFamily="66" charset="-78"/>
              </a:rPr>
              <a:t>3. O</a:t>
            </a:r>
            <a:r>
              <a:rPr lang="sv-SE" sz="1000" b="1" i="1" dirty="0">
                <a:latin typeface="Arial Narrow" panose="020B0606020202030204" pitchFamily="34" charset="0"/>
                <a:cs typeface="Arabic Typesetting" panose="020B0604020202020204" pitchFamily="66" charset="-78"/>
              </a:rPr>
              <a:t>mrådesskydd</a:t>
            </a:r>
            <a:r>
              <a:rPr lang="sv-SE" sz="1000" b="1" dirty="0">
                <a:latin typeface="Arial Narrow" panose="020B0606020202030204" pitchFamily="34" charset="0"/>
                <a:cs typeface="Arabic Typesetting" panose="020B0604020202020204" pitchFamily="66" charset="-78"/>
              </a:rPr>
              <a:t> – stöd till förberedande arbete med att bilda kommunala natur- eller kulturreservat </a:t>
            </a:r>
            <a:r>
              <a:rPr lang="sv-SE" sz="1000" dirty="0">
                <a:latin typeface="Arial Narrow" panose="020B0606020202030204" pitchFamily="34" charset="0"/>
                <a:cs typeface="Arabic Typesetting" panose="020B0604020202020204" pitchFamily="66" charset="-78"/>
              </a:rPr>
              <a:t>t.ex. inventeringar, kostnader för värdering, förhandling, gränsmarkeringar, framtagande av skötselplan m.m. </a:t>
            </a:r>
            <a:endParaRPr lang="sv-SE" sz="1000" dirty="0">
              <a:latin typeface="Arial Narrow" panose="020B0606020202030204" pitchFamily="34" charset="0"/>
              <a:ea typeface="ヒラギノ角ゴ Pro W3" charset="0"/>
              <a:cs typeface="Arabic Typesetting" panose="020B0604020202020204" pitchFamily="66" charset="-78"/>
            </a:endParaRPr>
          </a:p>
          <a:p>
            <a:pPr defTabSz="914326">
              <a:defRPr/>
            </a:pPr>
            <a:r>
              <a:rPr lang="sv-SE" sz="1000" dirty="0">
                <a:latin typeface="Arial Narrow" panose="020B0606020202030204" pitchFamily="34" charset="0"/>
                <a:ea typeface="ヒラギノ角ゴ Pro W3" charset="0"/>
                <a:cs typeface="Arabic Typesetting" panose="020B0604020202020204" pitchFamily="66" charset="-78"/>
              </a:rPr>
              <a:t>Exempel Norrbotten: Karlberg – skydd och utveckling (pågående projekt) – ta fram underlag för att </a:t>
            </a:r>
            <a:r>
              <a:rPr lang="sv-SE" sz="1000" dirty="0">
                <a:latin typeface="Arial Narrow" panose="020B0606020202030204" pitchFamily="34" charset="0"/>
                <a:cs typeface="Arabic Typesetting" panose="020B0604020202020204" pitchFamily="66" charset="-78"/>
              </a:rPr>
              <a:t>bilda ett kommunalt naturreservat.</a:t>
            </a:r>
          </a:p>
          <a:p>
            <a:pPr defTabSz="914326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sv-SE" sz="1000" b="1" dirty="0">
                <a:latin typeface="Arial Narrow" panose="020B0606020202030204" pitchFamily="34" charset="0"/>
                <a:ea typeface="ヒラギノ角ゴ Pro W3" charset="0"/>
                <a:cs typeface="Arabic Typesetting" panose="020B0604020202020204" pitchFamily="66" charset="-78"/>
              </a:rPr>
              <a:t>4. </a:t>
            </a:r>
            <a:r>
              <a:rPr lang="sv-SE" sz="1000" b="1" i="1" dirty="0">
                <a:latin typeface="Arial Narrow" panose="020B0606020202030204" pitchFamily="34" charset="0"/>
                <a:ea typeface="ヒラギノ角ゴ Pro W3" charset="0"/>
                <a:cs typeface="Arabic Typesetting" panose="020B0604020202020204" pitchFamily="66" charset="-78"/>
              </a:rPr>
              <a:t>Vård och förvaltning</a:t>
            </a:r>
            <a:r>
              <a:rPr lang="sv-SE" sz="1000" b="1" dirty="0">
                <a:latin typeface="Arial Narrow" panose="020B0606020202030204" pitchFamily="34" charset="0"/>
                <a:ea typeface="ヒラギノ角ゴ Pro W3" charset="0"/>
                <a:cs typeface="Arabic Typesetting" panose="020B0604020202020204" pitchFamily="66" charset="-78"/>
              </a:rPr>
              <a:t> t.ex. naturvårdsinsatser eller åtgärder för att tillgängliggöra natur- och friluftsområden </a:t>
            </a:r>
            <a:r>
              <a:rPr lang="sv-SE" sz="1000" dirty="0">
                <a:latin typeface="Arial Narrow" panose="020B0606020202030204" pitchFamily="34" charset="0"/>
                <a:ea typeface="ヒラギノ角ゴ Pro W3" charset="0"/>
                <a:cs typeface="Arabic Typesetting" panose="020B0604020202020204" pitchFamily="66" charset="-78"/>
              </a:rPr>
              <a:t>(vandringsleder/stigar, och anläggningar i friluftsområden såsom grillplatser, vindskydd, bänkar, broar, fågeltorn m.m. samt tillgänglighetsanpassning).</a:t>
            </a:r>
          </a:p>
          <a:p>
            <a:pPr defTabSz="914326"/>
            <a:r>
              <a:rPr lang="sv-SE" sz="1000" dirty="0">
                <a:latin typeface="Arial Narrow" panose="020B0606020202030204" pitchFamily="34" charset="0"/>
                <a:ea typeface="ヒラギノ角ゴ Pro W3" charset="0"/>
                <a:cs typeface="Arabic Typesetting" panose="020B0604020202020204" pitchFamily="66" charset="-78"/>
              </a:rPr>
              <a:t>Exempel Norrbotten: Restaurering av Sandängesstrandens natur och tillgänglighetsåtgärder (Piteå).</a:t>
            </a:r>
            <a:endParaRPr lang="sv-SE" sz="1000" dirty="0">
              <a:latin typeface="Arial Narrow" panose="020B0606020202030204" pitchFamily="34" charset="0"/>
              <a:cs typeface="Arabic Typesetting" panose="020B0604020202020204" pitchFamily="66" charset="-78"/>
            </a:endParaRPr>
          </a:p>
          <a:p>
            <a:pPr defTabSz="914326"/>
            <a:r>
              <a:rPr lang="sv-SE" sz="1000" b="1" dirty="0">
                <a:latin typeface="Arial Narrow" panose="020B0606020202030204" pitchFamily="34" charset="0"/>
                <a:cs typeface="Arabic Typesetting" panose="020B0604020202020204" pitchFamily="66" charset="-78"/>
              </a:rPr>
              <a:t>5. </a:t>
            </a:r>
            <a:r>
              <a:rPr lang="sv-SE" sz="1000" b="1" i="1" dirty="0">
                <a:latin typeface="Arial Narrow" panose="020B0606020202030204" pitchFamily="34" charset="0"/>
                <a:cs typeface="Arabic Typesetting" panose="020B0604020202020204" pitchFamily="66" charset="-78"/>
              </a:rPr>
              <a:t>Restaurering av områden, naturtyper och bestånd av arter </a:t>
            </a:r>
            <a:r>
              <a:rPr lang="sv-SE" sz="1000" dirty="0">
                <a:latin typeface="Arial Narrow" panose="020B0606020202030204" pitchFamily="34" charset="0"/>
                <a:cs typeface="Arabic Typesetting" panose="020B0604020202020204" pitchFamily="66" charset="-78"/>
              </a:rPr>
              <a:t>bl.a.</a:t>
            </a:r>
            <a:r>
              <a:rPr lang="sv-SE" sz="1000" dirty="0">
                <a:latin typeface="Arial Narrow" panose="020B0606020202030204" pitchFamily="34" charset="0"/>
                <a:ea typeface="ヒラギノ角ゴ Pro W3" charset="0"/>
                <a:cs typeface="Arabic Typesetting" panose="020B0604020202020204" pitchFamily="66" charset="-78"/>
              </a:rPr>
              <a:t> åtgärder kopplat restaurering eller biotopförbättrande insatser i bl.a. vattendrag, skogsmiljöer, sanddyner etc., restaurera eller nyskapa blomrika miljöer eller boplatser för vilda pollinatörer m.m. </a:t>
            </a:r>
            <a:r>
              <a:rPr lang="sv-SE" sz="1000" dirty="0">
                <a:latin typeface="Arial Narrow" panose="020B0606020202030204" pitchFamily="34" charset="0"/>
                <a:cs typeface="Arabic Typesetting" panose="020B0604020202020204" pitchFamily="66" charset="-78"/>
              </a:rPr>
              <a:t>(Även pollineringsprojekt samt bekämpning av invasiva arter som ej finns på EU-listan)</a:t>
            </a:r>
          </a:p>
          <a:p>
            <a:r>
              <a:rPr lang="sv-SE" sz="1000" dirty="0">
                <a:latin typeface="Arial Narrow" panose="020B0606020202030204" pitchFamily="34" charset="0"/>
                <a:cs typeface="Arabic Typesetting" panose="020B0604020202020204" pitchFamily="66" charset="-78"/>
              </a:rPr>
              <a:t>Exempel Norrbotten: Fokus pollinerare (Arjeplog/Arvidsjaur; pågående) – identifiera, restaurera, informationsspridning och kompetensutveckling.</a:t>
            </a:r>
          </a:p>
          <a:p>
            <a:pPr defTabSz="914326"/>
            <a:r>
              <a:rPr lang="sv-SE" sz="1000" b="1" dirty="0">
                <a:latin typeface="Arial Narrow" panose="020B0606020202030204" pitchFamily="34" charset="0"/>
                <a:cs typeface="Arabic Typesetting" panose="020B0604020202020204" pitchFamily="66" charset="-78"/>
              </a:rPr>
              <a:t>6. </a:t>
            </a:r>
            <a:r>
              <a:rPr lang="sv-SE" sz="1000" b="1" i="1" dirty="0">
                <a:latin typeface="Arial Narrow" panose="020B0606020202030204" pitchFamily="34" charset="0"/>
                <a:cs typeface="Arabic Typesetting" panose="020B0604020202020204" pitchFamily="66" charset="-78"/>
              </a:rPr>
              <a:t>Information, folkbildning och annan kunskapsspridning </a:t>
            </a:r>
            <a:r>
              <a:rPr lang="sv-SE" sz="1000" b="1" dirty="0">
                <a:latin typeface="Arial Narrow" panose="020B0606020202030204" pitchFamily="34" charset="0"/>
                <a:cs typeface="Arabic Typesetting" panose="020B0604020202020204" pitchFamily="66" charset="-78"/>
              </a:rPr>
              <a:t>– exempel är naturvägledning av olika slag, ta fram informationsmaterial, </a:t>
            </a:r>
            <a:r>
              <a:rPr lang="sv-SE" sz="1000" dirty="0">
                <a:latin typeface="Arial Narrow" panose="020B0606020202030204" pitchFamily="34" charset="0"/>
                <a:cs typeface="Arabic Typesetting" panose="020B0604020202020204" pitchFamily="66" charset="-78"/>
              </a:rPr>
              <a:t>u</a:t>
            </a:r>
            <a:r>
              <a:rPr lang="sv-SE" sz="1000" dirty="0">
                <a:latin typeface="Arial Narrow" panose="020B0606020202030204" pitchFamily="34" charset="0"/>
                <a:ea typeface="ヒラギノ角ゴ Pro W3" charset="0"/>
                <a:cs typeface="Arabic Typesetting" panose="020B0604020202020204" pitchFamily="66" charset="-78"/>
              </a:rPr>
              <a:t>tbildning, rådgivning, guidningar och utställningar,</a:t>
            </a:r>
            <a:r>
              <a:rPr lang="sv-SE" sz="1000" dirty="0">
                <a:latin typeface="Arial Narrow" panose="020B0606020202030204" pitchFamily="34" charset="0"/>
                <a:cs typeface="Arabic Typesetting" panose="020B0604020202020204" pitchFamily="66" charset="-78"/>
              </a:rPr>
              <a:t> </a:t>
            </a:r>
            <a:r>
              <a:rPr lang="sv-SE" sz="1000" dirty="0">
                <a:latin typeface="Arial Narrow" panose="020B0606020202030204" pitchFamily="34" charset="0"/>
                <a:ea typeface="ヒラギノ角ゴ Pro W3" charset="0"/>
                <a:cs typeface="Arabic Typesetting" panose="020B0604020202020204" pitchFamily="66" charset="-78"/>
              </a:rPr>
              <a:t>informationstavlor och skyltning kopplade till t.ex. natur/kulturstigar, leder och liknande, framtagande av kartor, natur/kultur/friluftsguider, informationsbroschyrer och annat informationsmaterial. Även information och förankring av pågående eller genomförda projekt. </a:t>
            </a:r>
            <a:r>
              <a:rPr lang="sv-SE" sz="1000" dirty="0">
                <a:latin typeface="Arial Narrow" panose="020B0606020202030204" pitchFamily="34" charset="0"/>
                <a:cs typeface="Arabic Typesetting" panose="020B0604020202020204" pitchFamily="66" charset="-78"/>
              </a:rPr>
              <a:t>(Även pollineringsprojekt)</a:t>
            </a:r>
          </a:p>
          <a:p>
            <a:r>
              <a:rPr lang="sv-SE" sz="1000" dirty="0">
                <a:latin typeface="Arial Narrow" panose="020B0606020202030204" pitchFamily="34" charset="0"/>
                <a:ea typeface="ヒラギノ角ゴ Pro W3" charset="0"/>
                <a:cs typeface="Arabic Typesetting" panose="020B0604020202020204" pitchFamily="66" charset="-78"/>
              </a:rPr>
              <a:t>Exempel Norrbotten: Se ovan.</a:t>
            </a:r>
            <a:br>
              <a:rPr lang="sv-SE" sz="1000" dirty="0">
                <a:latin typeface="Arial Narrow" panose="020B0606020202030204" pitchFamily="34" charset="0"/>
                <a:cs typeface="Arabic Typesetting" panose="020B0604020202020204" pitchFamily="66" charset="-78"/>
              </a:rPr>
            </a:br>
            <a:br>
              <a:rPr lang="sv-SE" dirty="0"/>
            </a:br>
            <a:endParaRPr lang="sv-SE" i="0" dirty="0">
              <a:effectLst/>
            </a:endParaRPr>
          </a:p>
          <a:p>
            <a:pPr defTabSz="914326">
              <a:defRPr/>
            </a:pPr>
            <a:endParaRPr lang="sv-SE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sv-SE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59219C-0F9D-C74E-A6AD-11035FFF246A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4200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59219C-0F9D-C74E-A6AD-11035FFF246A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7513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Text tagen ur LONA-förordningen (2003:598) §1 punkt 7: Åtgärden ska avse restaurering och anläggande av våtmarker i syfte att </a:t>
            </a:r>
            <a:r>
              <a:rPr lang="sv-SE" b="1" dirty="0">
                <a:solidFill>
                  <a:srgbClr val="FF0000"/>
                </a:solidFill>
              </a:rPr>
              <a:t>stärka landskapets egen förmåga att hålla kvar och balansera vattenflöden</a:t>
            </a:r>
            <a:r>
              <a:rPr lang="sv-SE" dirty="0"/>
              <a:t> eller </a:t>
            </a:r>
            <a:r>
              <a:rPr lang="sv-SE" b="1" dirty="0"/>
              <a:t>öka tillskottet till grundvattnet</a:t>
            </a:r>
            <a:r>
              <a:rPr lang="sv-SE" dirty="0"/>
              <a:t>, för att till exempel </a:t>
            </a:r>
            <a:r>
              <a:rPr lang="sv-SE" b="1" dirty="0"/>
              <a:t>bidra till förutsättningar för en förbättrad vattenförsörjning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59219C-0F9D-C74E-A6AD-11035FFF246A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87861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213">
              <a:defRPr/>
            </a:pPr>
            <a:r>
              <a:rPr lang="sv-SE" dirty="0"/>
              <a:t>Att ta upp t.ex.:</a:t>
            </a:r>
          </a:p>
          <a:p>
            <a:pPr marL="165415" indent="-165415" defTabSz="882213">
              <a:buFontTx/>
              <a:buChar char="-"/>
              <a:defRPr/>
            </a:pPr>
            <a:r>
              <a:rPr lang="sv-SE" dirty="0"/>
              <a:t>När vill kommunen har ansökningarna?</a:t>
            </a:r>
          </a:p>
          <a:p>
            <a:pPr marL="165415" indent="-165415" defTabSz="882213">
              <a:buFontTx/>
              <a:buChar char="-"/>
              <a:defRPr/>
            </a:pPr>
            <a:r>
              <a:rPr lang="sv-SE" dirty="0"/>
              <a:t>När och hur förankringen av projektet ska ske?</a:t>
            </a:r>
          </a:p>
          <a:p>
            <a:pPr marL="165415" indent="-165415" defTabSz="882213">
              <a:buFontTx/>
              <a:buChar char="-"/>
              <a:defRPr/>
            </a:pPr>
            <a:r>
              <a:rPr lang="sv-SE" dirty="0"/>
              <a:t>Vilken hjälp kan kommunen bistå sökande med?</a:t>
            </a:r>
          </a:p>
          <a:p>
            <a:pPr marL="165415" indent="-165415" defTabSz="882213">
              <a:buFontTx/>
              <a:buChar char="-"/>
              <a:defRPr/>
            </a:pPr>
            <a:r>
              <a:rPr lang="sv-SE" dirty="0"/>
              <a:t>Har kommunen någon policy eller riktlinjer för medfinansiering? Hur ser kommunen på medfinansiering av lokala naturvårdsprojekt?</a:t>
            </a:r>
          </a:p>
          <a:p>
            <a:pPr marL="165415" indent="-165415" defTabSz="882213">
              <a:buFontTx/>
              <a:buChar char="-"/>
              <a:defRPr/>
            </a:pPr>
            <a:r>
              <a:rPr lang="sv-SE" dirty="0"/>
              <a:t>Hur vill kommunen att projekten marknadsförs?</a:t>
            </a:r>
          </a:p>
          <a:p>
            <a:pPr marL="165415" indent="-165415" defTabSz="882213">
              <a:buFontTx/>
              <a:buChar char="-"/>
              <a:defRPr/>
            </a:pPr>
            <a:r>
              <a:rPr lang="sv-SE" dirty="0"/>
              <a:t>Annat som kommunen tycker det är viktigt att sökanden tänker på)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59219C-0F9D-C74E-A6AD-11035FFF246A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30946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59219C-0F9D-C74E-A6AD-11035FFF246A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15789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59219C-0F9D-C74E-A6AD-11035FFF246A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45067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59219C-0F9D-C74E-A6AD-11035FFF246A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33833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59219C-0F9D-C74E-A6AD-11035FFF246A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925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59219C-0F9D-C74E-A6AD-11035FFF246A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20916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59219C-0F9D-C74E-A6AD-11035FFF246A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21996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59219C-0F9D-C74E-A6AD-11035FFF246A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76522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59219C-0F9D-C74E-A6AD-11035FFF246A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7433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163" indent="-457163">
              <a:buFont typeface="Arial" panose="020B0604020202020204" pitchFamily="34" charset="0"/>
              <a:buChar char="•"/>
            </a:pPr>
            <a:endParaRPr lang="sv-SE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59219C-0F9D-C74E-A6AD-11035FFF246A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1811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59219C-0F9D-C74E-A6AD-11035FFF246A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6876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59219C-0F9D-C74E-A6AD-11035FFF246A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1219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59219C-0F9D-C74E-A6AD-11035FFF246A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6937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Tre bidragsområden:</a:t>
            </a:r>
          </a:p>
          <a:p>
            <a:endParaRPr lang="sv-SE" b="0" dirty="0"/>
          </a:p>
          <a:p>
            <a:pPr marL="457163" indent="-457163">
              <a:buFont typeface="+mj-lt"/>
              <a:buAutoNum type="arabicPeriod"/>
            </a:pPr>
            <a:r>
              <a:rPr lang="sv-SE" dirty="0"/>
              <a:t>Ordinarie LONA</a:t>
            </a:r>
          </a:p>
          <a:p>
            <a:pPr marL="457163" indent="-457163">
              <a:buFont typeface="+mj-lt"/>
              <a:buAutoNum type="arabicPeriod"/>
            </a:pPr>
            <a:r>
              <a:rPr lang="sv-SE" dirty="0"/>
              <a:t>Pollineringsprojekt inom LONA</a:t>
            </a:r>
          </a:p>
          <a:p>
            <a:pPr marL="457163" indent="-457163">
              <a:buFont typeface="+mj-lt"/>
              <a:buAutoNum type="arabicPeriod"/>
            </a:pPr>
            <a:r>
              <a:rPr lang="sv-SE" dirty="0"/>
              <a:t>LONA våtmark</a:t>
            </a:r>
            <a:br>
              <a:rPr lang="sv-SE" dirty="0"/>
            </a:br>
            <a:endParaRPr lang="sv-SE" b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59219C-0F9D-C74E-A6AD-11035FFF246A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5078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4281696"/>
          </a:xfrm>
        </p:spPr>
        <p:txBody>
          <a:bodyPr/>
          <a:lstStyle/>
          <a:p>
            <a:r>
              <a:rPr lang="sv-SE" dirty="0"/>
              <a:t>Tre bidragsområden:</a:t>
            </a:r>
          </a:p>
          <a:p>
            <a:endParaRPr lang="sv-SE" dirty="0"/>
          </a:p>
          <a:p>
            <a:pPr marL="457163" indent="-457163">
              <a:buFont typeface="+mj-lt"/>
              <a:buAutoNum type="arabicPeriod"/>
            </a:pPr>
            <a:r>
              <a:rPr lang="sv-SE" b="1" dirty="0"/>
              <a:t>Ordinarie LONA</a:t>
            </a:r>
            <a:br>
              <a:rPr lang="sv-SE" dirty="0"/>
            </a:br>
            <a:r>
              <a:rPr lang="sv-SE" dirty="0"/>
              <a:t>- projekt inom naturvård och friluftsliv som främjar t.ex. biologisk mångfald, kunskap om och tillgängligheten till naturen, folkhälsa, integration m.m.</a:t>
            </a:r>
            <a:br>
              <a:rPr lang="sv-SE" dirty="0"/>
            </a:br>
            <a:r>
              <a:rPr lang="sv-SE" dirty="0"/>
              <a:t>- bygger på samverkan och lokala initiativ</a:t>
            </a:r>
            <a:br>
              <a:rPr lang="sv-SE" dirty="0"/>
            </a:br>
            <a:r>
              <a:rPr lang="sv-SE" dirty="0"/>
              <a:t>- åtgärdskategori 1-6</a:t>
            </a:r>
            <a:br>
              <a:rPr lang="sv-SE" dirty="0"/>
            </a:br>
            <a:r>
              <a:rPr lang="sv-SE" dirty="0"/>
              <a:t>- upp till 50 % av kostnaderna</a:t>
            </a:r>
          </a:p>
          <a:p>
            <a:pPr marL="457163" indent="-457163">
              <a:buFont typeface="+mj-lt"/>
              <a:buAutoNum type="arabicPeriod"/>
            </a:pPr>
            <a:endParaRPr lang="sv-SE" dirty="0"/>
          </a:p>
          <a:p>
            <a:pPr marL="457163" indent="-457163">
              <a:buFont typeface="+mj-lt"/>
              <a:buAutoNum type="arabicPeriod"/>
            </a:pPr>
            <a:r>
              <a:rPr lang="sv-SE" b="1" dirty="0"/>
              <a:t>Pollineringsprojekt inom LONA</a:t>
            </a:r>
            <a:br>
              <a:rPr lang="sv-SE" dirty="0"/>
            </a:br>
            <a:r>
              <a:rPr lang="sv-SE" dirty="0"/>
              <a:t>- insatser som förbättrar, restaurerar eller nyskapar</a:t>
            </a:r>
            <a:br>
              <a:rPr lang="sv-SE" dirty="0"/>
            </a:br>
            <a:r>
              <a:rPr lang="sv-SE" dirty="0"/>
              <a:t>  miljöer för vilda pollinatörer eller pollinering</a:t>
            </a:r>
            <a:br>
              <a:rPr lang="sv-SE" dirty="0"/>
            </a:br>
            <a:r>
              <a:rPr lang="sv-SE" dirty="0"/>
              <a:t>- insatser som ger en långsiktig förändring</a:t>
            </a:r>
            <a:br>
              <a:rPr lang="sv-SE" dirty="0"/>
            </a:br>
            <a:r>
              <a:rPr lang="sv-SE" dirty="0"/>
              <a:t>- åtgärdskategori 1, 2, 5, 6</a:t>
            </a:r>
            <a:br>
              <a:rPr lang="sv-SE" dirty="0"/>
            </a:br>
            <a:r>
              <a:rPr lang="sv-SE" dirty="0"/>
              <a:t>- upp till 50 % av kostnaderna</a:t>
            </a:r>
          </a:p>
          <a:p>
            <a:pPr marL="457163" indent="-457163">
              <a:buFont typeface="+mj-lt"/>
              <a:buAutoNum type="arabicPeriod"/>
            </a:pPr>
            <a:endParaRPr lang="sv-SE" dirty="0"/>
          </a:p>
          <a:p>
            <a:pPr marL="457163" indent="-457163">
              <a:buFont typeface="+mj-lt"/>
              <a:buAutoNum type="arabicPeriod"/>
            </a:pPr>
            <a:r>
              <a:rPr lang="sv-SE" b="1" dirty="0"/>
              <a:t>LONA våtmark</a:t>
            </a:r>
            <a:br>
              <a:rPr lang="sv-SE" dirty="0"/>
            </a:br>
            <a:r>
              <a:rPr lang="sv-SE" dirty="0"/>
              <a:t>- anlägga nya eller restaurera befintliga våtmarker</a:t>
            </a:r>
            <a:br>
              <a:rPr lang="sv-SE" dirty="0"/>
            </a:br>
            <a:r>
              <a:rPr lang="sv-SE" dirty="0"/>
              <a:t>- syfte att öka tillskottet till grundvattnet eller stärka</a:t>
            </a:r>
            <a:br>
              <a:rPr lang="sv-SE" dirty="0"/>
            </a:br>
            <a:r>
              <a:rPr lang="sv-SE" dirty="0"/>
              <a:t>   landskapets egen förmåga att hålla och balansera</a:t>
            </a:r>
            <a:br>
              <a:rPr lang="sv-SE" dirty="0"/>
            </a:br>
            <a:r>
              <a:rPr lang="sv-SE" dirty="0"/>
              <a:t>   vattenflöden</a:t>
            </a:r>
            <a:br>
              <a:rPr lang="sv-SE" dirty="0"/>
            </a:br>
            <a:r>
              <a:rPr lang="sv-SE" dirty="0"/>
              <a:t>- åtgärdskategori 7</a:t>
            </a:r>
            <a:br>
              <a:rPr lang="sv-SE" dirty="0"/>
            </a:br>
            <a:r>
              <a:rPr lang="sv-SE" dirty="0"/>
              <a:t>- upp till 90 procent av kostnaderna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59219C-0F9D-C74E-A6AD-11035FFF246A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8100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163" indent="-457163">
              <a:buFont typeface="Arial" panose="020B0604020202020204" pitchFamily="34" charset="0"/>
              <a:buChar char="•"/>
            </a:pPr>
            <a:r>
              <a:rPr lang="sv-SE" dirty="0"/>
              <a:t>Projekt kan initieras av olika lokala aktörer  t.ex. kommuner, föreningar, företag, markägare, skolor m.fl.</a:t>
            </a:r>
          </a:p>
          <a:p>
            <a:pPr marL="457163" indent="-457163">
              <a:buFont typeface="Arial" panose="020B0604020202020204" pitchFamily="34" charset="0"/>
              <a:buChar char="•"/>
            </a:pPr>
            <a:r>
              <a:rPr lang="sv-SE" dirty="0"/>
              <a:t>Bidraget söks via kommunen - kommunen är rättsligt och ekonomiskt ansvarig för projekten gentemot Länsstyrelsen</a:t>
            </a:r>
          </a:p>
          <a:p>
            <a:pPr marL="457163" indent="-457163" defTabSz="914326">
              <a:buFont typeface="Arial" panose="020B0604020202020204" pitchFamily="34" charset="0"/>
              <a:buChar char="•"/>
              <a:defRPr/>
            </a:pPr>
            <a:r>
              <a:rPr lang="sv-SE" dirty="0"/>
              <a:t>Medfinansiering krävs (egen arbetstid, kontanta medel eller ideell arbetstid)</a:t>
            </a:r>
          </a:p>
          <a:p>
            <a:pPr marL="457163" indent="-457163">
              <a:buFont typeface="Arial" panose="020B0604020202020204" pitchFamily="34" charset="0"/>
              <a:buChar char="•"/>
            </a:pPr>
            <a:r>
              <a:rPr lang="sv-SE" dirty="0"/>
              <a:t>Ansökan görs digitalt i det s.k. LONA-registret</a:t>
            </a:r>
            <a:br>
              <a:rPr lang="sv-SE" dirty="0"/>
            </a:br>
            <a:r>
              <a:rPr lang="sv-SE" dirty="0"/>
              <a:t> - Ansökan registreras av kommunen eller initiativtagaren (IT) i LONA-tjänsten </a:t>
            </a:r>
            <a:r>
              <a:rPr lang="sv-SE" dirty="0">
                <a:solidFill>
                  <a:srgbClr val="0F06B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http://lona.naturvardsverket.se</a:t>
            </a:r>
            <a:br>
              <a:rPr lang="sv-SE" dirty="0">
                <a:solidFill>
                  <a:srgbClr val="0F06BA"/>
                </a:solidFill>
              </a:rPr>
            </a:br>
            <a:r>
              <a:rPr lang="sv-SE" dirty="0">
                <a:solidFill>
                  <a:srgbClr val="0F06BA"/>
                </a:solidFill>
              </a:rPr>
              <a:t>- </a:t>
            </a:r>
            <a:r>
              <a:rPr lang="sv-SE" dirty="0"/>
              <a:t>Initiativtagare (IT) lägger upp sig själv som användare i LONA via LONA-tjänsten </a:t>
            </a:r>
            <a:r>
              <a:rPr lang="sv-SE" dirty="0">
                <a:solidFill>
                  <a:srgbClr val="0F06B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http://lona.naturvardsverket.se/</a:t>
            </a:r>
            <a:endParaRPr lang="sv-SE" dirty="0">
              <a:solidFill>
                <a:srgbClr val="0F06BA"/>
              </a:solidFill>
            </a:endParaRPr>
          </a:p>
          <a:p>
            <a:pPr marL="457163" indent="-457163">
              <a:buFont typeface="Arial" panose="020B0604020202020204" pitchFamily="34" charset="0"/>
              <a:buChar char="•"/>
            </a:pPr>
            <a:r>
              <a:rPr lang="sv-SE" dirty="0"/>
              <a:t>Sista ansökningsdag 1 december (ordinarie tillfälle)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59219C-0F9D-C74E-A6AD-11035FFF246A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0908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E6373A72-0B20-4A41-9954-3FB1D6FC7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6138" y="1308100"/>
            <a:ext cx="2879725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325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1">
            <a:extLst>
              <a:ext uri="{FF2B5EF4-FFF2-40B4-BE49-F238E27FC236}">
                <a16:creationId xmlns:a16="http://schemas.microsoft.com/office/drawing/2014/main" id="{0697C35F-2917-D84C-8BDC-370D3124E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61725" y="5705475"/>
            <a:ext cx="5048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095600" y="1080000"/>
            <a:ext cx="10000800" cy="2332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ctr">
              <a:lnSpc>
                <a:spcPts val="4800"/>
              </a:lnSpc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för att lägga till rubrik</a:t>
            </a:r>
            <a:endParaRPr lang="sv-SE" dirty="0"/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0" hasCustomPrompt="1"/>
          </p:nvPr>
        </p:nvSpPr>
        <p:spPr>
          <a:xfrm>
            <a:off x="1095600" y="3793876"/>
            <a:ext cx="10000800" cy="26545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ts val="28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Klicka för att lägga till underrubrik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A22A4E85-1CDD-4460-B484-244BEFBE37AE}"/>
              </a:ext>
            </a:extLst>
          </p:cNvPr>
          <p:cNvSpPr txBox="1"/>
          <p:nvPr userDrawn="1"/>
        </p:nvSpPr>
        <p:spPr>
          <a:xfrm>
            <a:off x="-1577969" y="0"/>
            <a:ext cx="1652112" cy="923330"/>
          </a:xfrm>
          <a:prstGeom prst="rect">
            <a:avLst/>
          </a:prstGeom>
          <a:noFill/>
        </p:spPr>
        <p:txBody>
          <a:bodyPr wrap="square" lIns="0" tIns="0" rIns="72000" bIns="0" rtlCol="0">
            <a:spAutoFit/>
          </a:bodyPr>
          <a:lstStyle/>
          <a:p>
            <a:pPr marL="0" indent="0" defTabSz="179388">
              <a:spcBef>
                <a:spcPts val="600"/>
              </a:spcBef>
              <a:buFont typeface="+mj-lt"/>
              <a:buNone/>
            </a:pPr>
            <a:r>
              <a:rPr lang="sv-SE" sz="1000" b="0">
                <a:latin typeface="Arial" panose="020B0604020202020204" pitchFamily="34" charset="0"/>
                <a:cs typeface="Arial" panose="020B0604020202020204" pitchFamily="34" charset="0"/>
              </a:rPr>
              <a:t>Dekorelementet kan du lägga både på sidan och på bilden. Kom ihåg att anpassa rubriklängden och lägga bilden längst bak så att texten syns.</a:t>
            </a:r>
            <a:endParaRPr lang="sv-SE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215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1">
            <a:extLst>
              <a:ext uri="{FF2B5EF4-FFF2-40B4-BE49-F238E27FC236}">
                <a16:creationId xmlns:a16="http://schemas.microsoft.com/office/drawing/2014/main" id="{26AB9F28-9A65-0243-AFF6-667F9E576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61725" y="5705475"/>
            <a:ext cx="5048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ubrik 1"/>
          <p:cNvSpPr>
            <a:spLocks noGrp="1"/>
          </p:cNvSpPr>
          <p:nvPr>
            <p:ph type="title" hasCustomPrompt="1"/>
          </p:nvPr>
        </p:nvSpPr>
        <p:spPr>
          <a:xfrm>
            <a:off x="1095600" y="1087200"/>
            <a:ext cx="10000800" cy="83697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3600"/>
              </a:lnSpc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för att lägga till rubrik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1"/>
          </p:nvPr>
        </p:nvSpPr>
        <p:spPr>
          <a:xfrm>
            <a:off x="1095600" y="2362818"/>
            <a:ext cx="7387200" cy="40017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92000" indent="-342000"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7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15200" indent="-342000"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7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73200" indent="0">
              <a:spcAft>
                <a:spcPts val="600"/>
              </a:spcAft>
              <a:buNone/>
              <a:defRPr sz="17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360402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 e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1">
            <a:extLst>
              <a:ext uri="{FF2B5EF4-FFF2-40B4-BE49-F238E27FC236}">
                <a16:creationId xmlns:a16="http://schemas.microsoft.com/office/drawing/2014/main" id="{8D59CD20-5A16-0F46-8A4D-CE85129EE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61725" y="5705475"/>
            <a:ext cx="5048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ubrik 1"/>
          <p:cNvSpPr>
            <a:spLocks noGrp="1"/>
          </p:cNvSpPr>
          <p:nvPr>
            <p:ph type="title" hasCustomPrompt="1"/>
          </p:nvPr>
        </p:nvSpPr>
        <p:spPr>
          <a:xfrm>
            <a:off x="1095600" y="1085467"/>
            <a:ext cx="10000800" cy="83697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3600"/>
              </a:lnSpc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för att lägga till rubrik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 hasCustomPrompt="1"/>
          </p:nvPr>
        </p:nvSpPr>
        <p:spPr>
          <a:xfrm>
            <a:off x="1095600" y="2332037"/>
            <a:ext cx="4744800" cy="41163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Aft>
                <a:spcPts val="800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8" name="Platshållare för innehåll 3"/>
          <p:cNvSpPr>
            <a:spLocks noGrp="1"/>
          </p:cNvSpPr>
          <p:nvPr>
            <p:ph sz="quarter" idx="14" hasCustomPrompt="1"/>
          </p:nvPr>
        </p:nvSpPr>
        <p:spPr>
          <a:xfrm>
            <a:off x="6351600" y="2332037"/>
            <a:ext cx="4744800" cy="41163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Aft>
                <a:spcPts val="800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2427F867-D877-1646-A8B1-C6F1FB7BF59D}"/>
              </a:ext>
            </a:extLst>
          </p:cNvPr>
          <p:cNvSpPr txBox="1"/>
          <p:nvPr userDrawn="1"/>
        </p:nvSpPr>
        <p:spPr>
          <a:xfrm>
            <a:off x="-1644515" y="0"/>
            <a:ext cx="1694547" cy="846386"/>
          </a:xfrm>
          <a:prstGeom prst="rect">
            <a:avLst/>
          </a:prstGeom>
          <a:noFill/>
        </p:spPr>
        <p:txBody>
          <a:bodyPr wrap="square" lIns="0" tIns="0" rIns="72000" bIns="0" rtlCol="0">
            <a:sp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sv-SE" sz="1100" b="0" dirty="0">
                <a:latin typeface="Arial" panose="020B0604020202020204" pitchFamily="34" charset="0"/>
                <a:cs typeface="Arial" panose="020B0604020202020204" pitchFamily="34" charset="0"/>
              </a:rPr>
              <a:t>Valfri placering av text och bild, antingen till höger </a:t>
            </a:r>
            <a:r>
              <a:rPr lang="sv-SE" sz="1100" b="0">
                <a:latin typeface="Arial" panose="020B0604020202020204" pitchFamily="34" charset="0"/>
                <a:cs typeface="Arial" panose="020B0604020202020204" pitchFamily="34" charset="0"/>
              </a:rPr>
              <a:t>eller vänster. Klicka på ikonen för att lägga till en bild.</a:t>
            </a:r>
            <a:endParaRPr lang="sv-SE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50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text + halv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1">
            <a:extLst>
              <a:ext uri="{FF2B5EF4-FFF2-40B4-BE49-F238E27FC236}">
                <a16:creationId xmlns:a16="http://schemas.microsoft.com/office/drawing/2014/main" id="{DB8F0806-6D16-2748-B294-52B748FE8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61725" y="5705475"/>
            <a:ext cx="5048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ubrik 1"/>
          <p:cNvSpPr>
            <a:spLocks noGrp="1"/>
          </p:cNvSpPr>
          <p:nvPr>
            <p:ph type="title" hasCustomPrompt="1"/>
          </p:nvPr>
        </p:nvSpPr>
        <p:spPr>
          <a:xfrm>
            <a:off x="6350400" y="1080000"/>
            <a:ext cx="4744800" cy="83697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för att lägga till rubrik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824800" cy="6858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8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6" name="Platshållare för text 11"/>
          <p:cNvSpPr>
            <a:spLocks noGrp="1"/>
          </p:cNvSpPr>
          <p:nvPr>
            <p:ph type="body" sz="quarter" idx="12" hasCustomPrompt="1"/>
          </p:nvPr>
        </p:nvSpPr>
        <p:spPr>
          <a:xfrm>
            <a:off x="6350400" y="2332338"/>
            <a:ext cx="4744800" cy="33206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800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spcAft>
                <a:spcPts val="1200"/>
              </a:spcAft>
              <a:buNone/>
              <a:defRPr sz="17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spcAft>
                <a:spcPts val="1200"/>
              </a:spcAft>
              <a:buNone/>
              <a:defRPr sz="17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61474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text + halv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 hasCustomPrompt="1"/>
          </p:nvPr>
        </p:nvSpPr>
        <p:spPr>
          <a:xfrm>
            <a:off x="1094400" y="1087200"/>
            <a:ext cx="4744800" cy="83697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3600"/>
              </a:lnSpc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för att lägga till rubrik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1"/>
          </p:nvPr>
        </p:nvSpPr>
        <p:spPr>
          <a:xfrm>
            <a:off x="6367200" y="0"/>
            <a:ext cx="5824800" cy="6858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8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10" name="Platshållare för text 11"/>
          <p:cNvSpPr>
            <a:spLocks noGrp="1"/>
          </p:cNvSpPr>
          <p:nvPr>
            <p:ph type="body" sz="quarter" idx="12" hasCustomPrompt="1"/>
          </p:nvPr>
        </p:nvSpPr>
        <p:spPr>
          <a:xfrm>
            <a:off x="1094400" y="2332338"/>
            <a:ext cx="4744800" cy="41152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800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spcAft>
                <a:spcPts val="1200"/>
              </a:spcAft>
              <a:buNone/>
              <a:defRPr sz="17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spcAft>
                <a:spcPts val="1200"/>
              </a:spcAft>
              <a:buNone/>
              <a:defRPr sz="17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11" name="Platshållare för bild 3">
            <a:extLst>
              <a:ext uri="{FF2B5EF4-FFF2-40B4-BE49-F238E27FC236}">
                <a16:creationId xmlns:a16="http://schemas.microsoft.com/office/drawing/2014/main" id="{64468957-DD7C-0940-B2E1-925A30A9895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260800" y="5706000"/>
            <a:ext cx="503999" cy="7416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Logo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B27010CC-A2D5-4D16-80AF-554BF76F9D1B}"/>
              </a:ext>
            </a:extLst>
          </p:cNvPr>
          <p:cNvGrpSpPr/>
          <p:nvPr userDrawn="1"/>
        </p:nvGrpSpPr>
        <p:grpSpPr>
          <a:xfrm>
            <a:off x="-1593659" y="7196"/>
            <a:ext cx="1660771" cy="1154162"/>
            <a:chOff x="-2038276" y="7196"/>
            <a:chExt cx="1660771" cy="1154162"/>
          </a:xfrm>
        </p:grpSpPr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D9DC3208-C5F9-5743-A73B-5509A390C9FE}"/>
                </a:ext>
              </a:extLst>
            </p:cNvPr>
            <p:cNvSpPr txBox="1"/>
            <p:nvPr userDrawn="1"/>
          </p:nvSpPr>
          <p:spPr>
            <a:xfrm>
              <a:off x="-2038276" y="7196"/>
              <a:ext cx="1660771" cy="1154162"/>
            </a:xfrm>
            <a:prstGeom prst="rect">
              <a:avLst/>
            </a:prstGeom>
            <a:noFill/>
          </p:spPr>
          <p:txBody>
            <a:bodyPr wrap="square" lIns="0" tIns="0" rIns="72000" bIns="0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sv-SE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Lägga in bild och logotyp</a:t>
              </a:r>
              <a:endParaRPr lang="sv-S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sv-SE" sz="1000" dirty="0">
                  <a:latin typeface="Arial" panose="020B0604020202020204" pitchFamily="34" charset="0"/>
                  <a:cs typeface="Arial" panose="020B0604020202020204" pitchFamily="34" charset="0"/>
                </a:rPr>
                <a:t>Klicka på ikonen </a:t>
              </a:r>
              <a:r>
                <a:rPr lang="sv-SE" sz="1000">
                  <a:latin typeface="Arial" panose="020B0604020202020204" pitchFamily="34" charset="0"/>
                  <a:cs typeface="Arial" panose="020B0604020202020204" pitchFamily="34" charset="0"/>
                </a:rPr>
                <a:t>för bild.  </a:t>
              </a:r>
              <a:endParaRPr lang="sv-S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sv-SE" sz="1000">
                  <a:latin typeface="Arial" panose="020B0604020202020204" pitchFamily="34" charset="0"/>
                  <a:cs typeface="Arial" panose="020B0604020202020204" pitchFamily="34" charset="0"/>
                </a:rPr>
                <a:t>Välj bild.</a:t>
              </a:r>
              <a:endParaRPr lang="sv-S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sv-SE" sz="1000" dirty="0">
                  <a:latin typeface="Arial" panose="020B0604020202020204" pitchFamily="34" charset="0"/>
                  <a:cs typeface="Arial" panose="020B0604020202020204" pitchFamily="34" charset="0"/>
                </a:rPr>
                <a:t>Klicka på ikonen för bild i nedre högra hörnet och lägg </a:t>
              </a:r>
              <a:r>
                <a:rPr lang="sv-SE" sz="1000">
                  <a:latin typeface="Arial" panose="020B0604020202020204" pitchFamily="34" charset="0"/>
                  <a:cs typeface="Arial" panose="020B0604020202020204" pitchFamily="34" charset="0"/>
                </a:rPr>
                <a:t>till logotyp.</a:t>
              </a:r>
              <a:endParaRPr lang="sv-S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E1C5C6BC-7DF6-EA45-AEFE-087DC5F370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310332" y="398997"/>
              <a:ext cx="283338" cy="2951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7569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grundsbild + rubr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11"/>
          <p:cNvSpPr>
            <a:spLocks noGrp="1"/>
          </p:cNvSpPr>
          <p:nvPr>
            <p:ph type="body" sz="quarter" idx="12" hasCustomPrompt="1"/>
          </p:nvPr>
        </p:nvSpPr>
        <p:spPr>
          <a:xfrm>
            <a:off x="1095600" y="2446638"/>
            <a:ext cx="7387200" cy="33206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800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1200"/>
              </a:spcAft>
              <a:defRPr sz="17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Aft>
                <a:spcPts val="1200"/>
              </a:spcAft>
              <a:defRPr sz="17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8" name="Platshållare för bild 3">
            <a:extLst>
              <a:ext uri="{FF2B5EF4-FFF2-40B4-BE49-F238E27FC236}">
                <a16:creationId xmlns:a16="http://schemas.microsoft.com/office/drawing/2014/main" id="{8151D888-7D54-CD49-B544-FF20DF119E4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260800" y="5706000"/>
            <a:ext cx="503999" cy="7416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Logo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B29BBD55-5232-4B8A-B4CF-0D61B026ED50}"/>
              </a:ext>
            </a:extLst>
          </p:cNvPr>
          <p:cNvGrpSpPr/>
          <p:nvPr userDrawn="1"/>
        </p:nvGrpSpPr>
        <p:grpSpPr>
          <a:xfrm>
            <a:off x="-1618555" y="0"/>
            <a:ext cx="1652112" cy="2662267"/>
            <a:chOff x="-2038005" y="0"/>
            <a:chExt cx="1652112" cy="2662267"/>
          </a:xfrm>
        </p:grpSpPr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41E7BFAA-83AC-534B-987B-D9F63DD50E65}"/>
                </a:ext>
              </a:extLst>
            </p:cNvPr>
            <p:cNvSpPr txBox="1"/>
            <p:nvPr userDrawn="1"/>
          </p:nvSpPr>
          <p:spPr>
            <a:xfrm>
              <a:off x="-2038005" y="0"/>
              <a:ext cx="1652112" cy="2662267"/>
            </a:xfrm>
            <a:prstGeom prst="rect">
              <a:avLst/>
            </a:prstGeom>
            <a:noFill/>
          </p:spPr>
          <p:txBody>
            <a:bodyPr wrap="square" lIns="0" tIns="0" rIns="72000" bIns="0" rtlCol="0">
              <a:spAutoFit/>
            </a:bodyPr>
            <a:lstStyle/>
            <a:p>
              <a:pPr marL="0" indent="0" defTabSz="179388">
                <a:spcBef>
                  <a:spcPts val="600"/>
                </a:spcBef>
                <a:buFont typeface="+mj-lt"/>
                <a:buNone/>
              </a:pPr>
              <a:r>
                <a:rPr lang="sv-SE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Lägga in bakgrundsbild och logotyp</a:t>
              </a:r>
              <a:endParaRPr lang="sv-S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 defTabSz="179388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sv-SE" sz="1000">
                  <a:latin typeface="Arial" panose="020B0604020202020204" pitchFamily="34" charset="0"/>
                  <a:cs typeface="Arial" panose="020B0604020202020204" pitchFamily="34" charset="0"/>
                </a:rPr>
                <a:t>Klicka </a:t>
              </a:r>
              <a:r>
                <a:rPr lang="sv-SE" sz="1000" dirty="0">
                  <a:latin typeface="Arial" panose="020B0604020202020204" pitchFamily="34" charset="0"/>
                  <a:cs typeface="Arial" panose="020B0604020202020204" pitchFamily="34" charset="0"/>
                </a:rPr>
                <a:t>på ikonen för bild  </a:t>
              </a:r>
            </a:p>
            <a:p>
              <a:pPr marL="171450" indent="-171450" defTabSz="179388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sv-SE" sz="1000" dirty="0">
                  <a:latin typeface="Arial" panose="020B0604020202020204" pitchFamily="34" charset="0"/>
                  <a:cs typeface="Arial" panose="020B0604020202020204" pitchFamily="34" charset="0"/>
                </a:rPr>
                <a:t>Välj bild</a:t>
              </a:r>
            </a:p>
            <a:p>
              <a:pPr marL="171450" indent="-171450" defTabSz="179388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sv-SE" sz="1000" dirty="0">
                  <a:latin typeface="Arial" panose="020B0604020202020204" pitchFamily="34" charset="0"/>
                  <a:cs typeface="Arial" panose="020B0604020202020204" pitchFamily="34" charset="0"/>
                </a:rPr>
                <a:t>Markera bilden och under menyfliken ”Ordna” väljer du ”Placera längst bak” så att bilden hamnar under rubrik, text och logotyp</a:t>
              </a:r>
            </a:p>
            <a:p>
              <a:pPr marL="171450" indent="-171450" defTabSz="179388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sv-SE" sz="1000" dirty="0">
                  <a:latin typeface="Arial" panose="020B0604020202020204" pitchFamily="34" charset="0"/>
                  <a:cs typeface="Arial" panose="020B0604020202020204" pitchFamily="34" charset="0"/>
                </a:rPr>
                <a:t>Klicka på ikonen för bild i nedre högra hörnet och lägg </a:t>
              </a:r>
              <a:r>
                <a:rPr lang="sv-SE" sz="1000">
                  <a:latin typeface="Arial" panose="020B0604020202020204" pitchFamily="34" charset="0"/>
                  <a:cs typeface="Arial" panose="020B0604020202020204" pitchFamily="34" charset="0"/>
                </a:rPr>
                <a:t>till logotyp.</a:t>
              </a:r>
            </a:p>
            <a:p>
              <a:pPr marL="0" indent="0" defTabSz="179388"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sv-SE" sz="900">
                  <a:latin typeface="Arial" panose="020B0604020202020204" pitchFamily="34" charset="0"/>
                  <a:cs typeface="Arial" panose="020B0604020202020204" pitchFamily="34" charset="0"/>
                </a:rPr>
                <a:t>OBS! Rubrikfälten blir aktiva när du lagt in bakgrundsbilden.</a:t>
              </a:r>
              <a:endParaRPr lang="sv-SE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66410EE5-F636-584B-A728-B1979DF83F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380296" y="531404"/>
              <a:ext cx="332001" cy="295112"/>
            </a:xfrm>
            <a:prstGeom prst="rect">
              <a:avLst/>
            </a:prstGeom>
          </p:spPr>
        </p:pic>
      </p:grpSp>
      <p:sp>
        <p:nvSpPr>
          <p:cNvPr id="9" name="Rubrik 1">
            <a:extLst>
              <a:ext uri="{FF2B5EF4-FFF2-40B4-BE49-F238E27FC236}">
                <a16:creationId xmlns:a16="http://schemas.microsoft.com/office/drawing/2014/main" id="{8DBCDF5A-242C-4BFD-AE6F-8DF8769EBA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5600" y="1085467"/>
            <a:ext cx="10000800" cy="83697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3600"/>
              </a:lnSpc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för att lägga till rubrik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8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599144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ts val="28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47675" indent="-177800" algn="l" rtl="0" eaLnBrk="1" fontAlgn="base" hangingPunct="1">
        <a:lnSpc>
          <a:spcPts val="23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25475" indent="-177800" algn="l" rtl="0" eaLnBrk="1" fontAlgn="base" hangingPunct="1">
        <a:lnSpc>
          <a:spcPts val="23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01688" indent="-176213" algn="l" rtl="0" eaLnBrk="1" fontAlgn="base" hangingPunct="1">
        <a:lnSpc>
          <a:spcPts val="23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79488" indent="-177800" algn="l" rtl="0" eaLnBrk="1" fontAlgn="base" hangingPunct="1">
        <a:lnSpc>
          <a:spcPts val="23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vardsverket.se/contentassets/e0bd7660963444919e901c6eb34bbeea/vagledning-om-statliga-bidrag-till-lona-211103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hyperlink" Target="https://www.lansstyrelsen.se/norrbotten/natur-och-landsbygd/stod-till-naturvard/lokala-naturvardsinsatsen-lona.html" TargetMode="External"/><Relationship Id="rId4" Type="http://schemas.openxmlformats.org/officeDocument/2006/relationships/hyperlink" Target="http://www.naturvardsverket.se/contentassets/c2c06ed975db48d197302b33d58863ec/anvandarmanual-lona-tjansten-2021-09-28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cnv@slu.s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30.jpeg"/><Relationship Id="rId4" Type="http://schemas.openxmlformats.org/officeDocument/2006/relationships/hyperlink" Target="https://www.slu.se/centrumbildningar-och-projekt/centrum-for-naturvagledning/naturvagledning/finansiering-av-naturvagledning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hyperlink" Target="mailto:Charlotte.malmgren@lansstyrelsen.se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jorgen.naalisvaara@lansstyrelsen.se" TargetMode="External"/><Relationship Id="rId5" Type="http://schemas.openxmlformats.org/officeDocument/2006/relationships/image" Target="../media/image8.jpeg"/><Relationship Id="rId4" Type="http://schemas.openxmlformats.org/officeDocument/2006/relationships/hyperlink" Target="mailto:victoria.bystedt@lansstyrelsen.se" TargetMode="External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hyperlink" Target="mailto:Charlotte.malmgren@lansstyrelsen.s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jorgen.naalisvaara@lansstyrelsen.se" TargetMode="External"/><Relationship Id="rId5" Type="http://schemas.openxmlformats.org/officeDocument/2006/relationships/image" Target="../media/image8.jpeg"/><Relationship Id="rId4" Type="http://schemas.openxmlformats.org/officeDocument/2006/relationships/hyperlink" Target="mailto:victoria.bystedt@lansstyrelsen.se" TargetMode="External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0A6C048-B15D-483B-9C1F-268F56A19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600" y="772646"/>
            <a:ext cx="10000800" cy="836973"/>
          </a:xfrm>
        </p:spPr>
        <p:txBody>
          <a:bodyPr/>
          <a:lstStyle/>
          <a:p>
            <a:r>
              <a:rPr lang="sv-SE" dirty="0"/>
              <a:t>Prioriteringsgrunder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6AFDE15-D0B1-48EC-93CC-C595F1A1F3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38250" y="2019216"/>
            <a:ext cx="9858150" cy="411638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1800" dirty="0"/>
              <a:t>Projekt som bidrar till att stimulera kommuners, ideella föreningars och allmänhetens långsiktiga naturvårdsengagemang och intresse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1800" dirty="0"/>
              <a:t>Projekt som bidrar till att uppfylla friluftsmålen, miljömålen och/eller globala hållbarhetsmålen</a:t>
            </a:r>
            <a:br>
              <a:rPr lang="sv-SE" sz="1800" dirty="0"/>
            </a:br>
            <a:r>
              <a:rPr lang="sv-SE" sz="1800" dirty="0"/>
              <a:t>t.ex. projekt som på ett tydligt sätt bidrar till långsiktig naturvårdsnytta, tillgänglig natur, folkhälsa, integration, regional utveckling, barn och unga eller grön omsorg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1800" dirty="0"/>
              <a:t>Projekt som bygger på lokala initiativ, lokal delaktighet och/eller samverkan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1800" dirty="0"/>
              <a:t>Projekt som bidrar till långsiktig planering för natur och friluftsliv t.ex. friluftsplan eller kommunalt områdesskydd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1800" dirty="0"/>
              <a:t>Projekt som omfattar tätortsnära natur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1800" dirty="0"/>
              <a:t>Projekt som kan utgöra ett gott exempel för andra projekt och satsningar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1800" dirty="0"/>
              <a:t>Åtgärder som gynnar det motor-baserade friluftslivet t.ex. skoterleder prioriteras lägre</a:t>
            </a:r>
          </a:p>
          <a:p>
            <a:endParaRPr lang="en-US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DB3142F-08D3-4EAA-B9B8-181BD34438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32775" y="427704"/>
            <a:ext cx="2203702" cy="127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92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4AF74124-6847-4495-B559-6CEC4317D4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841" y="426720"/>
            <a:ext cx="9672320" cy="5693200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E2C770B1-2122-401B-AE1C-63048D1DAFCF}"/>
              </a:ext>
            </a:extLst>
          </p:cNvPr>
          <p:cNvSpPr txBox="1">
            <a:spLocks/>
          </p:cNvSpPr>
          <p:nvPr/>
        </p:nvSpPr>
        <p:spPr>
          <a:xfrm>
            <a:off x="5388429" y="5010151"/>
            <a:ext cx="5306786" cy="142113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/>
            <a:r>
              <a:rPr lang="sv-SE" sz="7000" dirty="0">
                <a:latin typeface="Arial Narrow" panose="020B0606020202030204" pitchFamily="34" charset="0"/>
              </a:rPr>
              <a:t>Ordinarie LONA </a:t>
            </a:r>
            <a:r>
              <a:rPr lang="sv-SE" sz="4000" dirty="0">
                <a:latin typeface="Arial Narrow" panose="020B0606020202030204" pitchFamily="34" charset="0"/>
              </a:rPr>
              <a:t>inklusive pollinering</a:t>
            </a:r>
          </a:p>
        </p:txBody>
      </p:sp>
      <p:pic>
        <p:nvPicPr>
          <p:cNvPr id="8" name="Bildobjekt 7" descr="En bild som visar tistel, blomma, växt, liten&#10;&#10;Automatiskt genererad beskrivning">
            <a:extLst>
              <a:ext uri="{FF2B5EF4-FFF2-40B4-BE49-F238E27FC236}">
                <a16:creationId xmlns:a16="http://schemas.microsoft.com/office/drawing/2014/main" id="{B4FD9131-EB5C-4D30-9E6D-8578E81FCD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0368" y="1780200"/>
            <a:ext cx="2370012" cy="242942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Bildobjekt 5" descr="En bild som visar utomhus, gräs, träd, ung&#10;&#10;Automatiskt genererad beskrivning">
            <a:extLst>
              <a:ext uri="{FF2B5EF4-FFF2-40B4-BE49-F238E27FC236}">
                <a16:creationId xmlns:a16="http://schemas.microsoft.com/office/drawing/2014/main" id="{CB05E096-087A-4267-827F-3EF089AD3E4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841" y="1780200"/>
            <a:ext cx="2370011" cy="242942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57666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objekt 22">
            <a:extLst>
              <a:ext uri="{FF2B5EF4-FFF2-40B4-BE49-F238E27FC236}">
                <a16:creationId xmlns:a16="http://schemas.microsoft.com/office/drawing/2014/main" id="{E725C363-1279-4EAA-B071-A20DD8ECD5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50203">
            <a:off x="4466741" y="326335"/>
            <a:ext cx="1950111" cy="28011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Bildobjekt 4" descr="En bild som visar gräs, person, utomhus&#10;&#10;Automatiskt genererad beskrivning">
            <a:extLst>
              <a:ext uri="{FF2B5EF4-FFF2-40B4-BE49-F238E27FC236}">
                <a16:creationId xmlns:a16="http://schemas.microsoft.com/office/drawing/2014/main" id="{5FC51188-E460-40AC-9DC6-E3EBD1D721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472638" y="3193069"/>
            <a:ext cx="3472220" cy="3966505"/>
          </a:xfrm>
          <a:prstGeom prst="rect">
            <a:avLst/>
          </a:prstGeom>
        </p:spPr>
      </p:pic>
      <p:pic>
        <p:nvPicPr>
          <p:cNvPr id="31" name="Bildobjekt 30" descr="En bild som visar inomhus, bärbar dator, dator, sitter&#10;&#10;Automatiskt genererad beskrivning">
            <a:extLst>
              <a:ext uri="{FF2B5EF4-FFF2-40B4-BE49-F238E27FC236}">
                <a16:creationId xmlns:a16="http://schemas.microsoft.com/office/drawing/2014/main" id="{0BF26109-FD11-423C-9C61-7EA6CAB7D9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13" b="4171"/>
          <a:stretch/>
        </p:blipFill>
        <p:spPr>
          <a:xfrm>
            <a:off x="283442" y="96869"/>
            <a:ext cx="3966089" cy="3429001"/>
          </a:xfrm>
          <a:prstGeom prst="rect">
            <a:avLst/>
          </a:prstGeom>
        </p:spPr>
      </p:pic>
      <p:pic>
        <p:nvPicPr>
          <p:cNvPr id="35" name="Bildobjekt 34">
            <a:extLst>
              <a:ext uri="{FF2B5EF4-FFF2-40B4-BE49-F238E27FC236}">
                <a16:creationId xmlns:a16="http://schemas.microsoft.com/office/drawing/2014/main" id="{A453E5E7-2D6B-4173-9B99-41F5BBAB0B3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41106">
            <a:off x="5805119" y="293477"/>
            <a:ext cx="2143459" cy="2821017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56FECC44-2E7A-4DDA-9003-2DA98A9F5DD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8998"/>
            <a:ext cx="4150893" cy="3463053"/>
          </a:xfrm>
          <a:prstGeom prst="rect">
            <a:avLst/>
          </a:prstGeom>
        </p:spPr>
      </p:pic>
      <p:pic>
        <p:nvPicPr>
          <p:cNvPr id="17" name="Bildobjekt 16" descr="En bild som visar växt, blomma, gräs, tistel&#10;&#10;Automatiskt genererad beskrivning">
            <a:extLst>
              <a:ext uri="{FF2B5EF4-FFF2-40B4-BE49-F238E27FC236}">
                <a16:creationId xmlns:a16="http://schemas.microsoft.com/office/drawing/2014/main" id="{84E1CFC7-A9BB-4362-98DF-1B0EBB7F793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0892" y="3428999"/>
            <a:ext cx="4110077" cy="3443258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335023EC-7F08-42C6-A07B-6967AE4297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9302" y="0"/>
            <a:ext cx="3922698" cy="3443256"/>
          </a:xfrm>
          <a:prstGeom prst="rect">
            <a:avLst/>
          </a:prstGeom>
        </p:spPr>
      </p:pic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3EC55A78-D720-46E2-8600-E4FDEA8714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0055" y="1745839"/>
            <a:ext cx="3662327" cy="367660"/>
          </a:xfrm>
        </p:spPr>
        <p:txBody>
          <a:bodyPr/>
          <a:lstStyle/>
          <a:p>
            <a:pPr algn="ctr"/>
            <a:r>
              <a:rPr lang="sv-S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Kunskapsuppbyggnad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4B480FCD-721E-4153-B477-64C37A775B2F}"/>
              </a:ext>
            </a:extLst>
          </p:cNvPr>
          <p:cNvSpPr txBox="1"/>
          <p:nvPr/>
        </p:nvSpPr>
        <p:spPr>
          <a:xfrm>
            <a:off x="8442870" y="1726912"/>
            <a:ext cx="3749130" cy="40011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lang="sv-SE"/>
            </a:defPPr>
            <a:lvl1pPr marL="0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/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92000" indent="-342000" eaLnBrk="1" hangingPunct="1"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7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15200" indent="-342000" eaLnBrk="1" hangingPunct="1"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7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73200" indent="0" eaLnBrk="1" hangingPunct="1"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7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79488" indent="-177800" eaLnBrk="1" hangingPunct="1">
              <a:lnSpc>
                <a:spcPts val="23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r>
              <a:rPr lang="sv-SE" sz="2400" dirty="0"/>
              <a:t>3. Områdesskydd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630877C4-B19C-4C82-B9A2-7D99983A6487}"/>
              </a:ext>
            </a:extLst>
          </p:cNvPr>
          <p:cNvSpPr txBox="1"/>
          <p:nvPr/>
        </p:nvSpPr>
        <p:spPr>
          <a:xfrm>
            <a:off x="186440" y="5336180"/>
            <a:ext cx="3749130" cy="40011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92000" indent="-342000" eaLnBrk="1" hangingPunct="1"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7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15200" indent="-342000" eaLnBrk="1" hangingPunct="1"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7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73200" indent="0" eaLnBrk="1" hangingPunct="1"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7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79488" indent="-177800" eaLnBrk="1" hangingPunct="1">
              <a:lnSpc>
                <a:spcPts val="23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r>
              <a:rPr lang="sv-SE" sz="2400" dirty="0"/>
              <a:t>4. Vård och förvaltning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45981F5F-2D88-42A4-A161-B5BC42C74959}"/>
              </a:ext>
            </a:extLst>
          </p:cNvPr>
          <p:cNvSpPr txBox="1"/>
          <p:nvPr/>
        </p:nvSpPr>
        <p:spPr>
          <a:xfrm>
            <a:off x="4254461" y="5315171"/>
            <a:ext cx="3749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5. </a:t>
            </a:r>
            <a:r>
              <a:rPr lang="sv-S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Restaurering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39FC4C66-2334-49B2-97DC-72568DDAAF1D}"/>
              </a:ext>
            </a:extLst>
          </p:cNvPr>
          <p:cNvSpPr txBox="1"/>
          <p:nvPr/>
        </p:nvSpPr>
        <p:spPr>
          <a:xfrm>
            <a:off x="8260970" y="5086349"/>
            <a:ext cx="39994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algn="ctr"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v-SE" sz="2200" dirty="0">
                <a:latin typeface="+mj-lt"/>
              </a:rPr>
              <a:t>6. Information, folkbildning</a:t>
            </a:r>
            <a:br>
              <a:rPr lang="sv-SE" sz="2200" dirty="0">
                <a:latin typeface="+mj-lt"/>
              </a:rPr>
            </a:br>
            <a:r>
              <a:rPr lang="sv-SE" sz="2200" dirty="0">
                <a:latin typeface="+mj-lt"/>
              </a:rPr>
              <a:t>&amp; kunskapsspridning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A4B2613-2E79-4E7D-91E2-FB0170817436}"/>
              </a:ext>
            </a:extLst>
          </p:cNvPr>
          <p:cNvSpPr txBox="1"/>
          <p:nvPr/>
        </p:nvSpPr>
        <p:spPr>
          <a:xfrm>
            <a:off x="4342885" y="1726912"/>
            <a:ext cx="3749130" cy="40011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92000" indent="-342000" eaLnBrk="1" hangingPunct="1"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7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15200" indent="-342000" eaLnBrk="1" hangingPunct="1"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7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73200" indent="0" eaLnBrk="1" hangingPunct="1"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7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79488" indent="-177800" eaLnBrk="1" hangingPunct="1">
              <a:lnSpc>
                <a:spcPts val="23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r>
              <a:rPr lang="sv-SE" sz="2400" dirty="0">
                <a:solidFill>
                  <a:schemeClr val="tx1"/>
                </a:solidFill>
              </a:rPr>
              <a:t>2. Framtagande av underlag</a:t>
            </a:r>
          </a:p>
        </p:txBody>
      </p:sp>
    </p:spTree>
    <p:extLst>
      <p:ext uri="{BB962C8B-B14F-4D97-AF65-F5344CB8AC3E}">
        <p14:creationId xmlns:p14="http://schemas.microsoft.com/office/powerpoint/2010/main" val="364816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4AF74124-6847-4495-B559-6CEC4317D4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841" y="426720"/>
            <a:ext cx="9672320" cy="5693200"/>
          </a:xfrm>
          <a:prstGeom prst="rect">
            <a:avLst/>
          </a:prstGeom>
        </p:spPr>
      </p:pic>
      <p:pic>
        <p:nvPicPr>
          <p:cNvPr id="8" name="Bildobjekt 7" descr="En bild som visar gräs, utomhus, vatten, natur&#10;&#10;Automatiskt genererad beskrivning">
            <a:extLst>
              <a:ext uri="{FF2B5EF4-FFF2-40B4-BE49-F238E27FC236}">
                <a16:creationId xmlns:a16="http://schemas.microsoft.com/office/drawing/2014/main" id="{7519EB08-A754-44B5-BD4F-51D73EDFA8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8933" y="1780200"/>
            <a:ext cx="2370011" cy="247605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E2C770B1-2122-401B-AE1C-63048D1DAFCF}"/>
              </a:ext>
            </a:extLst>
          </p:cNvPr>
          <p:cNvSpPr txBox="1">
            <a:spLocks/>
          </p:cNvSpPr>
          <p:nvPr/>
        </p:nvSpPr>
        <p:spPr>
          <a:xfrm>
            <a:off x="6096001" y="5488595"/>
            <a:ext cx="4599213" cy="94268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/>
            <a:r>
              <a:rPr lang="sv-SE" sz="7000" dirty="0">
                <a:latin typeface="Arial Narrow" panose="020B0606020202030204" pitchFamily="34" charset="0"/>
              </a:rPr>
              <a:t>Våtmarker</a:t>
            </a:r>
          </a:p>
        </p:txBody>
      </p:sp>
    </p:spTree>
    <p:extLst>
      <p:ext uri="{BB962C8B-B14F-4D97-AF65-F5344CB8AC3E}">
        <p14:creationId xmlns:p14="http://schemas.microsoft.com/office/powerpoint/2010/main" val="4031623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B205882-F77B-4DB3-B64D-3C9F239D2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600" y="585788"/>
            <a:ext cx="10000800" cy="1409167"/>
          </a:xfrm>
        </p:spPr>
        <p:txBody>
          <a:bodyPr/>
          <a:lstStyle/>
          <a:p>
            <a:r>
              <a:rPr lang="en-US" sz="7200" dirty="0" err="1"/>
              <a:t>Våtmarks</a:t>
            </a:r>
            <a:r>
              <a:rPr lang="en-US" sz="7200" dirty="0"/>
              <a:t>-LONA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35AE72A-0074-4E28-83A2-2EB15C13B83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1487" y="3429000"/>
            <a:ext cx="5900737" cy="3019424"/>
          </a:xfrm>
        </p:spPr>
        <p:txBody>
          <a:bodyPr/>
          <a:lstStyle/>
          <a:p>
            <a:r>
              <a:rPr lang="sv-SE" sz="4800" dirty="0"/>
              <a:t>Upp till 90 % i bidrag</a:t>
            </a:r>
          </a:p>
          <a:p>
            <a:endParaRPr lang="sv-SE" sz="4800" dirty="0"/>
          </a:p>
          <a:p>
            <a:endParaRPr lang="sv-SE" sz="4800" dirty="0"/>
          </a:p>
          <a:p>
            <a:endParaRPr lang="en-US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974F0A0-2699-4787-AC09-FA85710FAC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7175" y="2166405"/>
            <a:ext cx="4744800" cy="3333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3732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9516A9-7116-46EF-B3B6-F1650B904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334" y="0"/>
            <a:ext cx="7324866" cy="685800"/>
          </a:xfrm>
        </p:spPr>
        <p:txBody>
          <a:bodyPr/>
          <a:lstStyle/>
          <a:p>
            <a:r>
              <a:rPr lang="sv-SE" sz="4000" dirty="0"/>
              <a:t>Vad kan man söka för?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F30E2FB-AAE3-4476-B93B-2E18063425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70334" y="685800"/>
            <a:ext cx="7621566" cy="61722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3000" dirty="0"/>
              <a:t>Igenläggning och/eller dämning av diken.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3000" dirty="0"/>
              <a:t>Borttagning av vegetation, till exempel röjning/fräsning.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3000" dirty="0"/>
              <a:t>Anläggande av dammar/småvatten/våtmark.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3000" dirty="0"/>
              <a:t>Anläggande av tvåstegsdiken.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3000" dirty="0"/>
              <a:t>Restaurering av </a:t>
            </a:r>
            <a:r>
              <a:rPr lang="sv-SE" sz="3000" dirty="0" err="1"/>
              <a:t>svämplan</a:t>
            </a:r>
            <a:r>
              <a:rPr lang="sv-SE" sz="3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3000" dirty="0" err="1"/>
              <a:t>Återmeandring</a:t>
            </a:r>
            <a:r>
              <a:rPr lang="sv-SE" sz="3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3000" dirty="0"/>
              <a:t>Kunskapsuppbyggnad, framtagande av underlag eller annat förberedelsearbete inför restaurering eller anläggande av våtmarker enligt ovan.</a:t>
            </a:r>
          </a:p>
          <a:p>
            <a:endParaRPr lang="sv-SE" dirty="0"/>
          </a:p>
        </p:txBody>
      </p:sp>
      <p:pic>
        <p:nvPicPr>
          <p:cNvPr id="5" name="Platshållare för bild 4" descr="En bild som visar gräs, utomhus, vatten, natur&#10;&#10;Automatiskt genererad beskrivning">
            <a:extLst>
              <a:ext uri="{FF2B5EF4-FFF2-40B4-BE49-F238E27FC236}">
                <a16:creationId xmlns:a16="http://schemas.microsoft.com/office/drawing/2014/main" id="{7093D1FE-49AC-45CF-9361-9D92A828569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31946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3588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27C9CF2-3C92-43F3-8B7F-5DA813B45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400" y="243840"/>
            <a:ext cx="4744800" cy="1417319"/>
          </a:xfrm>
        </p:spPr>
        <p:txBody>
          <a:bodyPr anchor="b">
            <a:noAutofit/>
          </a:bodyPr>
          <a:lstStyle/>
          <a:p>
            <a:r>
              <a:rPr lang="en-US" sz="6000" dirty="0" err="1"/>
              <a:t>Syftet</a:t>
            </a:r>
            <a:r>
              <a:rPr lang="en-US" sz="6000" dirty="0"/>
              <a:t> med </a:t>
            </a:r>
            <a:r>
              <a:rPr lang="en-US" sz="6000" dirty="0" err="1"/>
              <a:t>bidraget</a:t>
            </a:r>
            <a:endParaRPr lang="en-US" sz="6000" dirty="0"/>
          </a:p>
        </p:txBody>
      </p:sp>
      <p:pic>
        <p:nvPicPr>
          <p:cNvPr id="6" name="Bildobjekt 5" descr="En bild som visar gräs, utomhus, vatten, natur&#10;&#10;Automatiskt genererad beskrivning">
            <a:extLst>
              <a:ext uri="{FF2B5EF4-FFF2-40B4-BE49-F238E27FC236}">
                <a16:creationId xmlns:a16="http://schemas.microsoft.com/office/drawing/2014/main" id="{5C09CF13-EC2F-4BF2-8C27-5C24C0C9A2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5824780" cy="6857990"/>
          </a:xfrm>
          <a:prstGeom prst="rect">
            <a:avLst/>
          </a:prstGeom>
          <a:noFill/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7FAFFBD-BCAD-422F-8E89-22C3D829CF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74080" y="1859280"/>
            <a:ext cx="6080760" cy="4998720"/>
          </a:xfrm>
        </p:spPr>
        <p:txBody>
          <a:bodyPr>
            <a:normAutofit fontScale="47500" lnSpcReduction="20000"/>
          </a:bodyPr>
          <a:lstStyle/>
          <a:p>
            <a:r>
              <a:rPr lang="sv-SE" sz="6700" dirty="0"/>
              <a:t>Stärka landskapets egen förmåga att hålla kvar och balansera vattenflöden</a:t>
            </a:r>
          </a:p>
          <a:p>
            <a:endParaRPr lang="sv-SE" sz="6700" dirty="0"/>
          </a:p>
          <a:p>
            <a:r>
              <a:rPr lang="sv-SE" sz="6700" dirty="0"/>
              <a:t>och/eller </a:t>
            </a:r>
          </a:p>
          <a:p>
            <a:endParaRPr lang="sv-SE" sz="6700" dirty="0"/>
          </a:p>
          <a:p>
            <a:r>
              <a:rPr lang="sv-SE" sz="6700" dirty="0"/>
              <a:t>öka tillskottet till grundvattnet, för att t.ex. bidra till förutsättningar för en förbättrad vattenförsörjning.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158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1501BD-FABF-4755-921E-BE0DDEF9B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600" y="242889"/>
            <a:ext cx="10000800" cy="871536"/>
          </a:xfrm>
        </p:spPr>
        <p:txBody>
          <a:bodyPr/>
          <a:lstStyle/>
          <a:p>
            <a:r>
              <a:rPr lang="sv-SE" sz="6600" dirty="0"/>
              <a:t>Budget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0D7D22F-D1E9-4C48-94A7-9DA89AEE386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925" y="1914525"/>
            <a:ext cx="5553075" cy="4800600"/>
          </a:xfrm>
        </p:spPr>
        <p:txBody>
          <a:bodyPr/>
          <a:lstStyle/>
          <a:p>
            <a:r>
              <a:rPr lang="sv-SE" sz="3600" dirty="0"/>
              <a:t>År 2021: 2 480 000 kr</a:t>
            </a:r>
          </a:p>
          <a:p>
            <a:r>
              <a:rPr lang="sv-SE" sz="3600" dirty="0"/>
              <a:t>År 2022: ?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706143D2-8F04-4D82-AC0D-9C470B44F97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1588" y="2725143"/>
            <a:ext cx="4745037" cy="33301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5312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4AF74124-6847-4495-B559-6CEC4317D4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841" y="426720"/>
            <a:ext cx="9672320" cy="5693200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E2C770B1-2122-401B-AE1C-63048D1DAFCF}"/>
              </a:ext>
            </a:extLst>
          </p:cNvPr>
          <p:cNvSpPr txBox="1">
            <a:spLocks/>
          </p:cNvSpPr>
          <p:nvPr/>
        </p:nvSpPr>
        <p:spPr>
          <a:xfrm>
            <a:off x="6096001" y="5048251"/>
            <a:ext cx="4599213" cy="138303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/>
            <a:r>
              <a:rPr lang="sv-SE" sz="7000" dirty="0">
                <a:latin typeface="Arial Narrow" panose="020B0606020202030204" pitchFamily="34" charset="0"/>
              </a:rPr>
              <a:t>Kommunen</a:t>
            </a:r>
          </a:p>
          <a:p>
            <a:pPr algn="r"/>
            <a:r>
              <a:rPr lang="sv-SE" sz="5700" dirty="0">
                <a:latin typeface="Arial Narrow" panose="020B0606020202030204" pitchFamily="34" charset="0"/>
              </a:rPr>
              <a:t>detta vill vi</a:t>
            </a:r>
          </a:p>
        </p:txBody>
      </p:sp>
    </p:spTree>
    <p:extLst>
      <p:ext uri="{BB962C8B-B14F-4D97-AF65-F5344CB8AC3E}">
        <p14:creationId xmlns:p14="http://schemas.microsoft.com/office/powerpoint/2010/main" val="3360607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4AF74124-6847-4495-B559-6CEC4317D4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841" y="426720"/>
            <a:ext cx="9672320" cy="5693200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E2C770B1-2122-401B-AE1C-63048D1DAFCF}"/>
              </a:ext>
            </a:extLst>
          </p:cNvPr>
          <p:cNvSpPr txBox="1">
            <a:spLocks/>
          </p:cNvSpPr>
          <p:nvPr/>
        </p:nvSpPr>
        <p:spPr>
          <a:xfrm>
            <a:off x="6096001" y="5048251"/>
            <a:ext cx="4599213" cy="1383030"/>
          </a:xfrm>
          <a:prstGeom prst="rect">
            <a:avLst/>
          </a:prstGeom>
        </p:spPr>
        <p:txBody>
          <a:bodyPr lIns="0" tIns="0" rIns="0" bIns="0" anchor="b">
            <a:normAutofit fontScale="77500" lnSpcReduction="20000"/>
          </a:bodyPr>
          <a:lstStyle>
            <a:lvl1pPr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/>
            <a:r>
              <a:rPr lang="sv-SE" sz="9000" dirty="0">
                <a:latin typeface="Arial Narrow" panose="020B0606020202030204" pitchFamily="34" charset="0"/>
              </a:rPr>
              <a:t>Att tänka på</a:t>
            </a:r>
          </a:p>
          <a:p>
            <a:pPr algn="r"/>
            <a:r>
              <a:rPr lang="sv-SE" sz="5700" dirty="0">
                <a:latin typeface="Arial Narrow" panose="020B0606020202030204" pitchFamily="34" charset="0"/>
              </a:rPr>
              <a:t>och tips inför ansökan</a:t>
            </a:r>
          </a:p>
        </p:txBody>
      </p:sp>
    </p:spTree>
    <p:extLst>
      <p:ext uri="{BB962C8B-B14F-4D97-AF65-F5344CB8AC3E}">
        <p14:creationId xmlns:p14="http://schemas.microsoft.com/office/powerpoint/2010/main" val="652128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BC45D83-9B1C-4A4A-A521-FE06EE79A9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95600" y="2446638"/>
            <a:ext cx="7387200" cy="3320681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902E903-0027-466E-B3FC-41AAFC18FA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260800" y="5706000"/>
            <a:ext cx="503999" cy="741600"/>
          </a:xfrm>
        </p:spPr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E2D1AB5B-EFAB-40F8-909E-C7DB0C4E5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600" y="1085467"/>
            <a:ext cx="10000800" cy="83697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E561286-8888-4FC9-B3FE-7001198257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1" y="10"/>
            <a:ext cx="1219200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6082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0A6C048-B15D-483B-9C1F-268F56A19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600" y="666980"/>
            <a:ext cx="10000800" cy="836973"/>
          </a:xfrm>
        </p:spPr>
        <p:txBody>
          <a:bodyPr/>
          <a:lstStyle/>
          <a:p>
            <a:r>
              <a:rPr lang="sv-SE" dirty="0"/>
              <a:t>Att tänka på inför ansökan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6AFDE15-D0B1-48EC-93CC-C595F1A1F3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95600" y="1913550"/>
            <a:ext cx="10540877" cy="437896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Ta kontakt med berörda aktörer i god tid (t.ex. kommunen, samarbetspartners, markägare, finansiärer, myndigheter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Fysiska åtgärder i mark eller vatten kräver ofta tillstånd, dispens eller samråd i någon form (kan kompletteras med efter att ansökan skickats in)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Medfinansiering måste vara klar innan projektet beviljas (kan kompletteras med efter att ansökan skickats in)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Det bör finnas en plan för förvaltning av resultatet efter projektets slut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Det kan vara lämpligt att upprätta ett avtal mellan kommunen och extern projektägare (kommunen är ekonomiskt och juridiskt ansvarig för projekten gentemot Länsstyrelsen)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Planera och budgetera gärna för publika aktiviteter inom LONA-projektet där ni kan visa upp exempel på lokala naturvårds- och friluftsinsatser t.ex. på Lokala naturvårdens dagar i augusti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Projektet får inte påbörjas förrän man fått beslutet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1600" dirty="0"/>
          </a:p>
          <a:p>
            <a:endParaRPr lang="en-US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DB3142F-08D3-4EAA-B9B8-181BD34438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32775" y="427704"/>
            <a:ext cx="2203702" cy="127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50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0A6C048-B15D-483B-9C1F-268F56A19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600" y="666980"/>
            <a:ext cx="10000800" cy="836973"/>
          </a:xfrm>
        </p:spPr>
        <p:txBody>
          <a:bodyPr/>
          <a:lstStyle/>
          <a:p>
            <a:r>
              <a:rPr lang="sv-SE" dirty="0"/>
              <a:t>Tips när du gör din ansökan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6AFDE15-D0B1-48EC-93CC-C595F1A1F3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95600" y="1913550"/>
            <a:ext cx="10540877" cy="451674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700" dirty="0"/>
              <a:t>Ta hjälp av Naturvårdsverkets </a:t>
            </a:r>
            <a:r>
              <a:rPr lang="sv-SE" sz="1700" u="sng" dirty="0">
                <a:hlinkClick r:id="rId3"/>
              </a:rPr>
              <a:t>LONA-vägledning</a:t>
            </a:r>
            <a:r>
              <a:rPr lang="sv-SE" sz="1700" dirty="0"/>
              <a:t> och </a:t>
            </a:r>
            <a:r>
              <a:rPr lang="sv-SE" sz="1700" u="sng" dirty="0">
                <a:hlinkClick r:id="rId4"/>
              </a:rPr>
              <a:t>användarmanual för LONA-tjänsten</a:t>
            </a:r>
            <a:r>
              <a:rPr lang="sv-SE" sz="1700" dirty="0"/>
              <a:t> när du </a:t>
            </a:r>
            <a:br>
              <a:rPr lang="sv-SE" sz="1700" dirty="0"/>
            </a:br>
            <a:r>
              <a:rPr lang="sv-SE" sz="1700" dirty="0"/>
              <a:t>fyller i ansökan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700" dirty="0"/>
              <a:t>Ta med god marginal för att hinna genomföra projektet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700" dirty="0"/>
              <a:t>Beskriv hur projektet bidrar till övergripande mål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700" dirty="0"/>
              <a:t>Det kan vara bra att skriva i ett Word-dokument och sedan klistra in texten i LONA-tjänsten, komplettera eventuellt med projektplan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700" dirty="0"/>
              <a:t>Spara regelbundet när du arbetar i LONA-tjänsten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700" dirty="0"/>
              <a:t>Bifoga alltid budget (</a:t>
            </a:r>
            <a:r>
              <a:rPr lang="sv-SE" sz="1700" dirty="0">
                <a:hlinkClick r:id="rId5"/>
              </a:rPr>
              <a:t>mall</a:t>
            </a:r>
            <a:r>
              <a:rPr lang="sv-SE" sz="1700" dirty="0"/>
              <a:t> finns på Länsstyrelsens webbplats), karta (om projektet kan definieras geografiskt) samt och bilder (för jämförelse före/efter om relevant)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700" dirty="0"/>
              <a:t>Lön plus sociala avgifter får tas med som kostnad, OH-kostnader får inte tas med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700" dirty="0"/>
              <a:t>Värdet av ideellt kan räknas som medfinansiering, enligt schablon högst 200 kr per timme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700" u="sng" dirty="0"/>
              <a:t>Observera</a:t>
            </a:r>
            <a:r>
              <a:rPr lang="sv-SE" sz="1700" dirty="0"/>
              <a:t> att arbetad tid i projektet ska redovisas med namn på personer som arbetat, </a:t>
            </a:r>
            <a:br>
              <a:rPr lang="sv-SE" sz="1700" dirty="0"/>
            </a:br>
            <a:r>
              <a:rPr lang="sv-SE" sz="1700" dirty="0"/>
              <a:t>datum, antal timmar och arbetsuppgift – gör detta löpande (</a:t>
            </a:r>
            <a:r>
              <a:rPr lang="sv-SE" sz="1700" dirty="0">
                <a:hlinkClick r:id="rId5"/>
              </a:rPr>
              <a:t>mall</a:t>
            </a:r>
            <a:r>
              <a:rPr lang="sv-SE" sz="1700" dirty="0"/>
              <a:t> för ekonomisk redovisning och projektdagbok finns på Länsstyrelsens webbplats)</a:t>
            </a:r>
          </a:p>
          <a:p>
            <a:endParaRPr lang="en-US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DB3142F-08D3-4EAA-B9B8-181BD34438A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32775" y="427704"/>
            <a:ext cx="2203702" cy="1275828"/>
          </a:xfrm>
          <a:prstGeom prst="rect">
            <a:avLst/>
          </a:prstGeom>
        </p:spPr>
      </p:pic>
      <p:sp>
        <p:nvSpPr>
          <p:cNvPr id="6" name="Ellips 5">
            <a:extLst>
              <a:ext uri="{FF2B5EF4-FFF2-40B4-BE49-F238E27FC236}">
                <a16:creationId xmlns:a16="http://schemas.microsoft.com/office/drawing/2014/main" id="{DB5504C7-17F7-4A16-817E-0FBC826D9917}"/>
              </a:ext>
            </a:extLst>
          </p:cNvPr>
          <p:cNvSpPr/>
          <p:nvPr/>
        </p:nvSpPr>
        <p:spPr>
          <a:xfrm>
            <a:off x="6366038" y="590705"/>
            <a:ext cx="2009336" cy="989522"/>
          </a:xfrm>
          <a:prstGeom prst="ellipse">
            <a:avLst/>
          </a:prstGeom>
          <a:solidFill>
            <a:srgbClr val="86A7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 hjälp av vår nya checklista!</a:t>
            </a:r>
          </a:p>
        </p:txBody>
      </p:sp>
    </p:spTree>
    <p:extLst>
      <p:ext uri="{BB962C8B-B14F-4D97-AF65-F5344CB8AC3E}">
        <p14:creationId xmlns:p14="http://schemas.microsoft.com/office/powerpoint/2010/main" val="849679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0A6C048-B15D-483B-9C1F-268F56A19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600" y="1085467"/>
            <a:ext cx="10000800" cy="836973"/>
          </a:xfrm>
        </p:spPr>
        <p:txBody>
          <a:bodyPr/>
          <a:lstStyle/>
          <a:p>
            <a:r>
              <a:rPr lang="sv-SE" dirty="0"/>
              <a:t>Ta hjälp av Centrum för naturvägledning (CNV) </a:t>
            </a:r>
            <a:br>
              <a:rPr lang="sv-SE" dirty="0"/>
            </a:br>
            <a:r>
              <a:rPr lang="sv-SE" dirty="0"/>
              <a:t>om ni planerar projekt inom naturvägledning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6AFDE15-D0B1-48EC-93CC-C595F1A1F3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95600" y="2332037"/>
            <a:ext cx="4744800" cy="411638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1600" dirty="0"/>
              <a:t>CNV har Naturvårdsverkets uppdrag att stödja kommunernas, inklusive samarbetspartners, planering av naturvägledning som ett verktyg i naturvårds-, tillgänglighets- och friluftslivsarbetet.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1600" dirty="0"/>
              <a:t>Bolla projektidéer och få hjälp i arbetet med att ta fram LONA-ansökan.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1600" dirty="0"/>
              <a:t>Få svar på frågor kring naturvägledning i alla dess former (naturstigar, guidning, utställningar och andra pedagogiska aktiviteter).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1600" dirty="0"/>
              <a:t>Bästa sättet att nå CNV är att skicka e-post till CNV (</a:t>
            </a:r>
            <a:r>
              <a:rPr lang="sv-SE" sz="1600" dirty="0">
                <a:solidFill>
                  <a:srgbClr val="0F06B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cnv@slu.se</a:t>
            </a:r>
            <a:r>
              <a:rPr lang="sv-SE" sz="1600" dirty="0"/>
              <a:t>) med en beskrivning av projektet och era frågor.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1600" dirty="0"/>
              <a:t>Ta del av goda exempel på hur man kan arbeta med naturvägledning på </a:t>
            </a:r>
            <a:r>
              <a:rPr lang="sv-SE" sz="1600" dirty="0">
                <a:solidFill>
                  <a:srgbClr val="0F06BA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CNV:s webbplats</a:t>
            </a:r>
            <a:r>
              <a:rPr lang="sv-SE" sz="1600" dirty="0">
                <a:solidFill>
                  <a:srgbClr val="0F06BA"/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4" name="Bildobjekt 3" descr="En bild som visar skjorta, väska&#10;&#10;Automatiskt genererad beskrivning">
            <a:extLst>
              <a:ext uri="{FF2B5EF4-FFF2-40B4-BE49-F238E27FC236}">
                <a16:creationId xmlns:a16="http://schemas.microsoft.com/office/drawing/2014/main" id="{5750A242-B6B2-40AE-B50D-600BD4339E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6351600" y="2332037"/>
            <a:ext cx="4744800" cy="4116387"/>
          </a:xfrm>
          <a:prstGeom prst="rect">
            <a:avLst/>
          </a:prstGeom>
          <a:noFill/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8DB3142F-08D3-4EAA-B9B8-181BD34438A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32775" y="427704"/>
            <a:ext cx="2203702" cy="127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70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377374-8DC5-435F-A342-1BAE9F7DF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400" y="1080000"/>
            <a:ext cx="4744800" cy="836973"/>
          </a:xfrm>
        </p:spPr>
        <p:txBody>
          <a:bodyPr anchor="b">
            <a:normAutofit/>
          </a:bodyPr>
          <a:lstStyle/>
          <a:p>
            <a:r>
              <a:rPr lang="sv-SE" dirty="0"/>
              <a:t>Viktiga datum m.m.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485E83A-BC8B-4F83-B062-4914270A25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1790775"/>
            <a:ext cx="5824800" cy="3276449"/>
          </a:xfrm>
          <a:prstGeom prst="rect">
            <a:avLst/>
          </a:prstGeom>
          <a:noFill/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F9876BC-F6B2-489A-8615-057EA4B131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399" y="2332338"/>
            <a:ext cx="5151789" cy="3320681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b="1" dirty="0"/>
              <a:t>1 december </a:t>
            </a:r>
            <a:r>
              <a:rPr lang="sv-SE" dirty="0"/>
              <a:t>sista ansökningsdag för kommunen för projekt som startar under påföljande år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dirty="0"/>
              <a:t>Beslut om stöd preliminärt i </a:t>
            </a:r>
            <a:r>
              <a:rPr lang="sv-SE" b="1" dirty="0"/>
              <a:t>februari-mars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dirty="0"/>
              <a:t>Eventuella extra utlysningar under våren (?)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b="1" dirty="0"/>
              <a:t>1 mars </a:t>
            </a:r>
            <a:r>
              <a:rPr lang="sv-SE" dirty="0"/>
              <a:t>ska en verksamhetsrapport skickas till Länsstyrelsen från kommunen för löpande projekt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dirty="0"/>
              <a:t>Projektet ska slutrapporteras till Länsstyrelsen senast </a:t>
            </a:r>
            <a:r>
              <a:rPr lang="sv-SE" b="1" dirty="0"/>
              <a:t>3 månader </a:t>
            </a:r>
            <a:r>
              <a:rPr lang="sv-SE" dirty="0"/>
              <a:t>efter projekttidens slut</a:t>
            </a:r>
          </a:p>
          <a:p>
            <a:pPr>
              <a:lnSpc>
                <a:spcPct val="90000"/>
              </a:lnSpc>
            </a:pP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411551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4AF74124-6847-4495-B559-6CEC4317D4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841" y="426720"/>
            <a:ext cx="9672320" cy="5693200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E2C770B1-2122-401B-AE1C-63048D1DAFCF}"/>
              </a:ext>
            </a:extLst>
          </p:cNvPr>
          <p:cNvSpPr txBox="1">
            <a:spLocks/>
          </p:cNvSpPr>
          <p:nvPr/>
        </p:nvSpPr>
        <p:spPr>
          <a:xfrm>
            <a:off x="2816942" y="5488595"/>
            <a:ext cx="7878273" cy="94268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/>
            <a:r>
              <a:rPr lang="sv-SE" sz="7000" dirty="0">
                <a:latin typeface="Arial Narrow" panose="020B0606020202030204" pitchFamily="34" charset="0"/>
              </a:rPr>
              <a:t>Frågor och diskussion</a:t>
            </a:r>
          </a:p>
        </p:txBody>
      </p:sp>
    </p:spTree>
    <p:extLst>
      <p:ext uri="{BB962C8B-B14F-4D97-AF65-F5344CB8AC3E}">
        <p14:creationId xmlns:p14="http://schemas.microsoft.com/office/powerpoint/2010/main" val="1486767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4D00E986-6F72-43C7-89B9-75956BB8A3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539"/>
          <a:stretch/>
        </p:blipFill>
        <p:spPr>
          <a:xfrm>
            <a:off x="2055693" y="738079"/>
            <a:ext cx="10136307" cy="5972785"/>
          </a:xfrm>
          <a:prstGeom prst="rect">
            <a:avLst/>
          </a:prstGeom>
        </p:spPr>
      </p:pic>
      <p:sp>
        <p:nvSpPr>
          <p:cNvPr id="4" name="Underrubrik 2">
            <a:extLst>
              <a:ext uri="{FF2B5EF4-FFF2-40B4-BE49-F238E27FC236}">
                <a16:creationId xmlns:a16="http://schemas.microsoft.com/office/drawing/2014/main" id="{A0DB1185-651C-4FC3-9D18-DB7D949B7807}"/>
              </a:ext>
            </a:extLst>
          </p:cNvPr>
          <p:cNvSpPr txBox="1">
            <a:spLocks/>
          </p:cNvSpPr>
          <p:nvPr/>
        </p:nvSpPr>
        <p:spPr>
          <a:xfrm>
            <a:off x="2305937" y="1659503"/>
            <a:ext cx="6098889" cy="1443555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47675" indent="-177800" algn="l" rtl="0" eaLnBrk="1" fontAlgn="base" hangingPunct="1">
              <a:lnSpc>
                <a:spcPts val="23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25475" indent="-177800" algn="l" rtl="0" eaLnBrk="1" fontAlgn="base" hangingPunct="1">
              <a:lnSpc>
                <a:spcPts val="23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01688" indent="-176213" algn="l" rtl="0" eaLnBrk="1" fontAlgn="base" hangingPunct="1">
              <a:lnSpc>
                <a:spcPts val="23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79488" indent="-177800" algn="l" rtl="0" eaLnBrk="1" fontAlgn="base" hangingPunct="1">
              <a:lnSpc>
                <a:spcPts val="23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sv-SE" sz="1400" b="1" dirty="0"/>
              <a:t>Victoria Bystedt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victoria.bystedt@lansstyrelsen.se</a:t>
            </a:r>
            <a:br>
              <a:rPr lang="sv-SE" sz="1400" dirty="0"/>
            </a:br>
            <a:r>
              <a:rPr lang="sv-SE" sz="1400" dirty="0"/>
              <a:t>010-225 54 29, 070-605 62 53</a:t>
            </a:r>
            <a:br>
              <a:rPr lang="sv-SE" sz="1400" dirty="0"/>
            </a:br>
            <a:r>
              <a:rPr lang="sv-SE" sz="1400" dirty="0"/>
              <a:t>Handläggare – ordinarie LONA</a:t>
            </a:r>
            <a:br>
              <a:rPr lang="sv-SE" sz="1400" dirty="0"/>
            </a:br>
            <a:r>
              <a:rPr lang="sv-SE" sz="1400" dirty="0"/>
              <a:t>Friluftlivssamordnare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5D0FD0F-2EF1-4C73-A844-54A3C83A1C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5911" y="1747487"/>
            <a:ext cx="1267590" cy="1267589"/>
          </a:xfrm>
          <a:prstGeom prst="ellipse">
            <a:avLst/>
          </a:prstGeom>
          <a:ln w="127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Underrubrik 2">
            <a:extLst>
              <a:ext uri="{FF2B5EF4-FFF2-40B4-BE49-F238E27FC236}">
                <a16:creationId xmlns:a16="http://schemas.microsoft.com/office/drawing/2014/main" id="{D68F7B09-0C62-485E-89CE-59A61E85654A}"/>
              </a:ext>
            </a:extLst>
          </p:cNvPr>
          <p:cNvSpPr txBox="1">
            <a:spLocks/>
          </p:cNvSpPr>
          <p:nvPr/>
        </p:nvSpPr>
        <p:spPr>
          <a:xfrm>
            <a:off x="2305937" y="3254466"/>
            <a:ext cx="6098889" cy="1443555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47675" indent="-177800" algn="l" rtl="0" eaLnBrk="1" fontAlgn="base" hangingPunct="1">
              <a:lnSpc>
                <a:spcPts val="23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25475" indent="-177800" algn="l" rtl="0" eaLnBrk="1" fontAlgn="base" hangingPunct="1">
              <a:lnSpc>
                <a:spcPts val="23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01688" indent="-176213" algn="l" rtl="0" eaLnBrk="1" fontAlgn="base" hangingPunct="1">
              <a:lnSpc>
                <a:spcPts val="23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79488" indent="-177800" algn="l" rtl="0" eaLnBrk="1" fontAlgn="base" hangingPunct="1">
              <a:lnSpc>
                <a:spcPts val="23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sv-SE" sz="1400" b="1" dirty="0"/>
              <a:t>Jörgen Naalisvaara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4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jorgen.naalisvaara@lansstyrelsen.se</a:t>
            </a:r>
            <a:br>
              <a:rPr lang="sv-SE" sz="1400" dirty="0">
                <a:solidFill>
                  <a:srgbClr val="0000FF"/>
                </a:solidFill>
              </a:rPr>
            </a:br>
            <a:r>
              <a:rPr lang="sv-SE" sz="1400" dirty="0"/>
              <a:t>010-225 53 79, 070-609 62 85</a:t>
            </a:r>
            <a:br>
              <a:rPr lang="sv-SE" sz="1400" dirty="0"/>
            </a:br>
            <a:r>
              <a:rPr lang="sv-SE" sz="1400" dirty="0"/>
              <a:t>Handläggare – pollinerings-LONA</a:t>
            </a:r>
            <a:br>
              <a:rPr lang="sv-SE" sz="1400" dirty="0"/>
            </a:br>
            <a:r>
              <a:rPr lang="sv-SE" sz="1400" dirty="0"/>
              <a:t>Miljömålssamordnare</a:t>
            </a:r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29FA3405-BC9B-4209-B574-898089776F0A}"/>
              </a:ext>
            </a:extLst>
          </p:cNvPr>
          <p:cNvSpPr txBox="1">
            <a:spLocks/>
          </p:cNvSpPr>
          <p:nvPr/>
        </p:nvSpPr>
        <p:spPr>
          <a:xfrm>
            <a:off x="2305937" y="4834792"/>
            <a:ext cx="6098889" cy="1443555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47675" indent="-177800" algn="l" rtl="0" eaLnBrk="1" fontAlgn="base" hangingPunct="1">
              <a:lnSpc>
                <a:spcPts val="23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25475" indent="-177800" algn="l" rtl="0" eaLnBrk="1" fontAlgn="base" hangingPunct="1">
              <a:lnSpc>
                <a:spcPts val="23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01688" indent="-176213" algn="l" rtl="0" eaLnBrk="1" fontAlgn="base" hangingPunct="1">
              <a:lnSpc>
                <a:spcPts val="23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79488" indent="-177800" algn="l" rtl="0" eaLnBrk="1" fontAlgn="base" hangingPunct="1">
              <a:lnSpc>
                <a:spcPts val="23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sv-SE" sz="1400" b="1" dirty="0"/>
              <a:t>Charlotte Malmgren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4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charlotte.malmgren@lansstyrelsen.se</a:t>
            </a:r>
            <a:br>
              <a:rPr lang="sv-SE" sz="1400" dirty="0">
                <a:solidFill>
                  <a:srgbClr val="0000FF"/>
                </a:solidFill>
              </a:rPr>
            </a:br>
            <a:r>
              <a:rPr lang="sv-SE" sz="1400" dirty="0"/>
              <a:t>010-22 55 415, 072-229 01 94</a:t>
            </a:r>
            <a:br>
              <a:rPr lang="sv-SE" sz="1400" dirty="0"/>
            </a:br>
            <a:r>
              <a:rPr lang="sv-SE" sz="1400" dirty="0"/>
              <a:t>Handläggare våtmarks-LONA</a:t>
            </a:r>
            <a:br>
              <a:rPr lang="sv-SE" sz="1400" dirty="0"/>
            </a:br>
            <a:r>
              <a:rPr lang="sv-SE" sz="1400" dirty="0"/>
              <a:t>Miljöövervakningssamordnare</a:t>
            </a:r>
          </a:p>
        </p:txBody>
      </p:sp>
      <p:pic>
        <p:nvPicPr>
          <p:cNvPr id="12" name="Bildobjekt 11" descr="En bild som visar utomhus, vatten, person, kvinna&#10;&#10;Automatiskt genererad beskrivning">
            <a:extLst>
              <a:ext uri="{FF2B5EF4-FFF2-40B4-BE49-F238E27FC236}">
                <a16:creationId xmlns:a16="http://schemas.microsoft.com/office/drawing/2014/main" id="{DCD5657D-B97F-4D34-AAFF-0BA15E51C4B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771" y="3277996"/>
            <a:ext cx="1267200" cy="1267200"/>
          </a:xfrm>
          <a:prstGeom prst="ellipse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Ellips 12" descr="En bild som visar person, gräs, utomhus, leende&#10;&#10;Automatiskt genererad beskrivning">
            <a:extLst>
              <a:ext uri="{FF2B5EF4-FFF2-40B4-BE49-F238E27FC236}">
                <a16:creationId xmlns:a16="http://schemas.microsoft.com/office/drawing/2014/main" id="{56BC0768-977B-47DA-BD34-E40ADD386B6C}"/>
              </a:ext>
            </a:extLst>
          </p:cNvPr>
          <p:cNvSpPr/>
          <p:nvPr/>
        </p:nvSpPr>
        <p:spPr>
          <a:xfrm>
            <a:off x="783771" y="4808116"/>
            <a:ext cx="1315263" cy="1280555"/>
          </a:xfrm>
          <a:prstGeom prst="ellipse">
            <a:avLst/>
          </a:prstGeom>
          <a:blipFill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2C083CD9-C29E-4961-BD70-A0F0F3EB72DF}"/>
              </a:ext>
            </a:extLst>
          </p:cNvPr>
          <p:cNvSpPr txBox="1">
            <a:spLocks/>
          </p:cNvSpPr>
          <p:nvPr/>
        </p:nvSpPr>
        <p:spPr>
          <a:xfrm>
            <a:off x="783771" y="266737"/>
            <a:ext cx="9911444" cy="94268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sv-SE" sz="7000" dirty="0">
                <a:latin typeface="Arial Narrow" panose="020B0606020202030204" pitchFamily="34" charset="0"/>
              </a:rPr>
              <a:t>Tack för att ni lyssnat!</a:t>
            </a:r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7621E80B-48CF-479B-B56B-B12AB59C96B7}"/>
              </a:ext>
            </a:extLst>
          </p:cNvPr>
          <p:cNvSpPr txBox="1">
            <a:spLocks/>
          </p:cNvSpPr>
          <p:nvPr/>
        </p:nvSpPr>
        <p:spPr>
          <a:xfrm>
            <a:off x="783771" y="5488595"/>
            <a:ext cx="9911444" cy="94268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/>
            <a:r>
              <a:rPr lang="sv-SE" sz="7000" dirty="0">
                <a:latin typeface="Arial Narrow" panose="020B0606020202030204" pitchFamily="34" charset="0"/>
              </a:rPr>
              <a:t>Lycka till!</a:t>
            </a:r>
          </a:p>
        </p:txBody>
      </p:sp>
    </p:spTree>
    <p:extLst>
      <p:ext uri="{BB962C8B-B14F-4D97-AF65-F5344CB8AC3E}">
        <p14:creationId xmlns:p14="http://schemas.microsoft.com/office/powerpoint/2010/main" val="3307114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49C8F5-CC28-444F-93F0-EAC3FE409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232" y="1264677"/>
            <a:ext cx="7387200" cy="836973"/>
          </a:xfrm>
        </p:spPr>
        <p:txBody>
          <a:bodyPr/>
          <a:lstStyle/>
          <a:p>
            <a:r>
              <a:rPr lang="sv-SE" sz="2800" dirty="0"/>
              <a:t>Förhållningsregler Skype-möte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3EC55A78-D720-46E2-8600-E4FDEA8714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80232" y="2473887"/>
            <a:ext cx="7387200" cy="400178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>
                <a:latin typeface="Arial" charset="0"/>
                <a:ea typeface="ヒラギノ角ゴ Pro W3" charset="0"/>
                <a:cs typeface="ヒラギノ角ゴ Pro W3" charset="0"/>
              </a:rPr>
              <a:t>Efter varje presentation kommer det att finnas möjlighet att ställa frågor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>
                <a:latin typeface="Arial" charset="0"/>
                <a:ea typeface="ヒラギノ角ゴ Pro W3" charset="0"/>
                <a:cs typeface="ヒラギノ角ゴ Pro W3" charset="0"/>
              </a:rPr>
              <a:t>Chatten kan med fördel användas för frågor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>
                <a:latin typeface="Arial" charset="0"/>
                <a:ea typeface="ヒラギノ角ゴ Pro W3" charset="0"/>
                <a:cs typeface="ヒラギノ角ゴ Pro W3" charset="0"/>
              </a:rPr>
              <a:t>När du får ordet får du gärna presentera dig med namn och vilken organisation du tillhör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>
                <a:latin typeface="Arial" charset="0"/>
                <a:ea typeface="ヒラギノ角ゴ Pro W3" charset="0"/>
                <a:cs typeface="ヒラギノ角ゴ Pro W3" charset="0"/>
              </a:rPr>
              <a:t>Stäng av mikrofonen när du inte har ordet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>
                <a:latin typeface="Arial" charset="0"/>
                <a:ea typeface="ヒラギノ角ゴ Pro W3" charset="0"/>
                <a:cs typeface="ヒラギノ角ゴ Pro W3" charset="0"/>
              </a:rPr>
              <a:t>Videon kan slås på när du har ordet men hålls under övrig tid avstängd (för att undvika kapacitetsproblem)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>
                <a:latin typeface="Arial" charset="0"/>
              </a:rPr>
              <a:t>Det finns tid avsatt i slutet för att diskutera frågor som rör specifika projekt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C6ACFADD-FD34-4978-B8BF-D6B81D66E1D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0242" y="123992"/>
            <a:ext cx="2027885" cy="1140685"/>
          </a:xfrm>
          <a:prstGeom prst="rect">
            <a:avLst/>
          </a:prstGeom>
        </p:spPr>
      </p:pic>
      <p:pic>
        <p:nvPicPr>
          <p:cNvPr id="7" name="Bildobjekt 6" descr="En bild som visar tistel, blomma, växt, liten&#10;&#10;Automatiskt genererad beskrivning">
            <a:extLst>
              <a:ext uri="{FF2B5EF4-FFF2-40B4-BE49-F238E27FC236}">
                <a16:creationId xmlns:a16="http://schemas.microsoft.com/office/drawing/2014/main" id="{ED7C7B35-50BB-4D51-AF5D-59868CCE77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12432" y="-126742"/>
            <a:ext cx="7061441" cy="7105813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27723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377374-8DC5-435F-A342-1BAE9F7DF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400" y="1080000"/>
            <a:ext cx="4744800" cy="836973"/>
          </a:xfrm>
        </p:spPr>
        <p:txBody>
          <a:bodyPr anchor="b">
            <a:normAutofit/>
          </a:bodyPr>
          <a:lstStyle/>
          <a:p>
            <a:r>
              <a:rPr lang="sv-SE" dirty="0"/>
              <a:t>Dagordning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485E83A-BC8B-4F83-B062-4914270A25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1790775"/>
            <a:ext cx="5824800" cy="3276449"/>
          </a:xfrm>
          <a:prstGeom prst="rect">
            <a:avLst/>
          </a:prstGeom>
          <a:noFill/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F9876BC-F6B2-489A-8615-057EA4B131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400" y="2332338"/>
            <a:ext cx="5151789" cy="3320681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sv-SE" dirty="0"/>
              <a:t>Vad kan du få stöd till i LONA? (Länsstyrelsen)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sv-SE" dirty="0"/>
              <a:t>Såhär vill vi arbeta med LONA i kommunen (Kalix och Arjeplogs kommun)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sv-SE" dirty="0"/>
              <a:t>Att tänka på inför ansökan och viktiga datum (Länsstyrelsen och kommunerna)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sv-SE" dirty="0"/>
              <a:t>Frågor och diskussion baserat på era projektidéer</a:t>
            </a:r>
          </a:p>
        </p:txBody>
      </p:sp>
    </p:spTree>
    <p:extLst>
      <p:ext uri="{BB962C8B-B14F-4D97-AF65-F5344CB8AC3E}">
        <p14:creationId xmlns:p14="http://schemas.microsoft.com/office/powerpoint/2010/main" val="3628770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4D00E986-6F72-43C7-89B9-75956BB8A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93" y="552485"/>
            <a:ext cx="10618287" cy="597278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449C8F5-CC28-444F-93F0-EAC3FE409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600" y="761223"/>
            <a:ext cx="10000800" cy="836973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sv-SE" sz="2800" dirty="0"/>
              <a:t>Den lokala naturvårdssatsningen, LONA</a:t>
            </a:r>
            <a:br>
              <a:rPr lang="sv-SE" sz="2800" dirty="0"/>
            </a:br>
            <a:r>
              <a:rPr lang="sv-SE" sz="1400" dirty="0"/>
              <a:t>Inspirationsmöte 22 oktober 2020</a:t>
            </a:r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A0DB1185-651C-4FC3-9D18-DB7D949B7807}"/>
              </a:ext>
            </a:extLst>
          </p:cNvPr>
          <p:cNvSpPr txBox="1">
            <a:spLocks/>
          </p:cNvSpPr>
          <p:nvPr/>
        </p:nvSpPr>
        <p:spPr>
          <a:xfrm>
            <a:off x="2565626" y="1943915"/>
            <a:ext cx="6098889" cy="1443555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47675" indent="-177800" algn="l" rtl="0" eaLnBrk="1" fontAlgn="base" hangingPunct="1">
              <a:lnSpc>
                <a:spcPts val="23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25475" indent="-177800" algn="l" rtl="0" eaLnBrk="1" fontAlgn="base" hangingPunct="1">
              <a:lnSpc>
                <a:spcPts val="23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01688" indent="-176213" algn="l" rtl="0" eaLnBrk="1" fontAlgn="base" hangingPunct="1">
              <a:lnSpc>
                <a:spcPts val="23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79488" indent="-177800" algn="l" rtl="0" eaLnBrk="1" fontAlgn="base" hangingPunct="1">
              <a:lnSpc>
                <a:spcPts val="23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sv-SE" sz="1400" b="1" dirty="0"/>
              <a:t>Victoria Bystedt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victoria.bystedt@lansstyrelsen.se</a:t>
            </a:r>
            <a:br>
              <a:rPr lang="sv-SE" sz="1400" dirty="0"/>
            </a:br>
            <a:r>
              <a:rPr lang="sv-SE" sz="1400" dirty="0"/>
              <a:t>010-225 54 29, 070-605 62 53</a:t>
            </a:r>
            <a:br>
              <a:rPr lang="sv-SE" sz="1400" dirty="0"/>
            </a:br>
            <a:r>
              <a:rPr lang="sv-SE" sz="1400" dirty="0"/>
              <a:t>Handläggare – ordinarie LONA</a:t>
            </a:r>
            <a:br>
              <a:rPr lang="sv-SE" sz="1400" dirty="0"/>
            </a:br>
            <a:r>
              <a:rPr lang="sv-SE" sz="1400" dirty="0"/>
              <a:t>Friluftlivssamordnare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5D0FD0F-2EF1-4C73-A844-54A3C83A1C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600" y="2031899"/>
            <a:ext cx="1267590" cy="1267589"/>
          </a:xfrm>
          <a:prstGeom prst="ellipse">
            <a:avLst/>
          </a:prstGeom>
          <a:ln w="127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Underrubrik 2">
            <a:extLst>
              <a:ext uri="{FF2B5EF4-FFF2-40B4-BE49-F238E27FC236}">
                <a16:creationId xmlns:a16="http://schemas.microsoft.com/office/drawing/2014/main" id="{D68F7B09-0C62-485E-89CE-59A61E85654A}"/>
              </a:ext>
            </a:extLst>
          </p:cNvPr>
          <p:cNvSpPr txBox="1">
            <a:spLocks/>
          </p:cNvSpPr>
          <p:nvPr/>
        </p:nvSpPr>
        <p:spPr>
          <a:xfrm>
            <a:off x="2565626" y="3538878"/>
            <a:ext cx="6098889" cy="1443555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47675" indent="-177800" algn="l" rtl="0" eaLnBrk="1" fontAlgn="base" hangingPunct="1">
              <a:lnSpc>
                <a:spcPts val="23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25475" indent="-177800" algn="l" rtl="0" eaLnBrk="1" fontAlgn="base" hangingPunct="1">
              <a:lnSpc>
                <a:spcPts val="23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01688" indent="-176213" algn="l" rtl="0" eaLnBrk="1" fontAlgn="base" hangingPunct="1">
              <a:lnSpc>
                <a:spcPts val="23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79488" indent="-177800" algn="l" rtl="0" eaLnBrk="1" fontAlgn="base" hangingPunct="1">
              <a:lnSpc>
                <a:spcPts val="23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sv-SE" sz="1400" b="1" dirty="0"/>
              <a:t>Jörgen Naalisvaara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4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jorgen.naalisvaara@lansstyrelsen.se</a:t>
            </a:r>
            <a:br>
              <a:rPr lang="sv-SE" sz="1400" dirty="0">
                <a:solidFill>
                  <a:srgbClr val="0000FF"/>
                </a:solidFill>
              </a:rPr>
            </a:br>
            <a:r>
              <a:rPr lang="sv-SE" sz="1400" dirty="0"/>
              <a:t>010-225 53 79, 070-609 62 85</a:t>
            </a:r>
            <a:br>
              <a:rPr lang="sv-SE" sz="1400" dirty="0"/>
            </a:br>
            <a:r>
              <a:rPr lang="sv-SE" sz="1400" dirty="0"/>
              <a:t>Handläggare – pollinerings-LONA</a:t>
            </a:r>
            <a:br>
              <a:rPr lang="sv-SE" sz="1400" dirty="0"/>
            </a:br>
            <a:r>
              <a:rPr lang="sv-SE" sz="1400" dirty="0"/>
              <a:t>Miljömålssamordnare</a:t>
            </a:r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29FA3405-BC9B-4209-B574-898089776F0A}"/>
              </a:ext>
            </a:extLst>
          </p:cNvPr>
          <p:cNvSpPr txBox="1">
            <a:spLocks/>
          </p:cNvSpPr>
          <p:nvPr/>
        </p:nvSpPr>
        <p:spPr>
          <a:xfrm>
            <a:off x="2565626" y="5119204"/>
            <a:ext cx="6098889" cy="1443555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47675" indent="-177800" algn="l" rtl="0" eaLnBrk="1" fontAlgn="base" hangingPunct="1">
              <a:lnSpc>
                <a:spcPts val="23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25475" indent="-177800" algn="l" rtl="0" eaLnBrk="1" fontAlgn="base" hangingPunct="1">
              <a:lnSpc>
                <a:spcPts val="23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01688" indent="-176213" algn="l" rtl="0" eaLnBrk="1" fontAlgn="base" hangingPunct="1">
              <a:lnSpc>
                <a:spcPts val="23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79488" indent="-177800" algn="l" rtl="0" eaLnBrk="1" fontAlgn="base" hangingPunct="1">
              <a:lnSpc>
                <a:spcPts val="23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sv-SE" sz="1400" b="1" dirty="0"/>
              <a:t>Charlotte Malmgren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4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charlotte.malmgren@lansstyrelsen.se</a:t>
            </a:r>
            <a:br>
              <a:rPr lang="sv-SE" sz="1400" dirty="0">
                <a:solidFill>
                  <a:srgbClr val="0000FF"/>
                </a:solidFill>
              </a:rPr>
            </a:br>
            <a:r>
              <a:rPr lang="sv-SE" sz="1400" dirty="0"/>
              <a:t>010-22 55 415, 072-229 01 94</a:t>
            </a:r>
            <a:br>
              <a:rPr lang="sv-SE" sz="1400" dirty="0"/>
            </a:br>
            <a:r>
              <a:rPr lang="sv-SE" sz="1400" dirty="0"/>
              <a:t>Handläggare våtmarks-LONA</a:t>
            </a:r>
            <a:br>
              <a:rPr lang="sv-SE" sz="1400" dirty="0"/>
            </a:br>
            <a:r>
              <a:rPr lang="sv-SE" sz="1400" dirty="0"/>
              <a:t>Miljöövervakningssamordnare</a:t>
            </a:r>
          </a:p>
        </p:txBody>
      </p:sp>
      <p:pic>
        <p:nvPicPr>
          <p:cNvPr id="12" name="Bildobjekt 11" descr="En bild som visar utomhus, vatten, person, kvinna&#10;&#10;Automatiskt genererad beskrivning">
            <a:extLst>
              <a:ext uri="{FF2B5EF4-FFF2-40B4-BE49-F238E27FC236}">
                <a16:creationId xmlns:a16="http://schemas.microsoft.com/office/drawing/2014/main" id="{DCD5657D-B97F-4D34-AAFF-0BA15E51C4B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460" y="3562408"/>
            <a:ext cx="1267200" cy="1267200"/>
          </a:xfrm>
          <a:prstGeom prst="ellipse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Ellips 12" descr="En bild som visar person, gräs, utomhus, leende&#10;&#10;Automatiskt genererad beskrivning">
            <a:extLst>
              <a:ext uri="{FF2B5EF4-FFF2-40B4-BE49-F238E27FC236}">
                <a16:creationId xmlns:a16="http://schemas.microsoft.com/office/drawing/2014/main" id="{56BC0768-977B-47DA-BD34-E40ADD386B6C}"/>
              </a:ext>
            </a:extLst>
          </p:cNvPr>
          <p:cNvSpPr/>
          <p:nvPr/>
        </p:nvSpPr>
        <p:spPr>
          <a:xfrm>
            <a:off x="1043460" y="5092528"/>
            <a:ext cx="1315263" cy="1280555"/>
          </a:xfrm>
          <a:prstGeom prst="ellipse">
            <a:avLst/>
          </a:prstGeom>
          <a:blipFill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150755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4AF74124-6847-4495-B559-6CEC4317D4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841" y="426720"/>
            <a:ext cx="9672320" cy="5693200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E2C770B1-2122-401B-AE1C-63048D1DAFCF}"/>
              </a:ext>
            </a:extLst>
          </p:cNvPr>
          <p:cNvSpPr txBox="1">
            <a:spLocks/>
          </p:cNvSpPr>
          <p:nvPr/>
        </p:nvSpPr>
        <p:spPr>
          <a:xfrm>
            <a:off x="5388429" y="5010151"/>
            <a:ext cx="5306786" cy="142113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/>
            <a:r>
              <a:rPr lang="sv-SE" sz="7000" dirty="0">
                <a:latin typeface="Arial Narrow" panose="020B0606020202030204" pitchFamily="34" charset="0"/>
              </a:rPr>
              <a:t>LONA i korthet</a:t>
            </a:r>
            <a:endParaRPr lang="sv-SE" sz="4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12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49C8F5-CC28-444F-93F0-EAC3FE409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7961" y="805840"/>
            <a:ext cx="6778018" cy="917673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sv-SE" sz="2800" dirty="0"/>
              <a:t>Projektens åtgärder måste </a:t>
            </a:r>
            <a:br>
              <a:rPr lang="sv-SE" sz="2800" dirty="0"/>
            </a:br>
            <a:r>
              <a:rPr lang="sv-SE" sz="2800" dirty="0"/>
              <a:t>rymmas inom följande kategorier</a:t>
            </a:r>
            <a:endParaRPr lang="sv-SE" sz="1400" dirty="0"/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3EC55A78-D720-46E2-8600-E4FDEA8714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67962" y="2015050"/>
            <a:ext cx="6778018" cy="433762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v-SE" sz="1800" dirty="0"/>
              <a:t>Kunskapsuppbyggnad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800" dirty="0"/>
              <a:t>Framtagande av underlag, till exempel kommunala naturvårdsprogram, friluftsplaner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800" dirty="0"/>
              <a:t>Områdesskydd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800" dirty="0"/>
              <a:t>Vård och förvaltning av områden, naturtyper och arter, inklusive åtgärder som främjar friluftsliv i natur- och kulturmiljö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800" dirty="0"/>
              <a:t>Restaurering av områden, naturtyper och bestånd av arter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800" dirty="0"/>
              <a:t>Information, folkbildning och annan kunskapsspridning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800" dirty="0"/>
              <a:t>Våtmarksprojekt – genomföra restaurering och anläggande av våtmarker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800" dirty="0"/>
              <a:t>Våtmarksprojekt – förberedelsearbete inför restaurering</a:t>
            </a:r>
            <a:br>
              <a:rPr lang="sv-SE" sz="1800" dirty="0"/>
            </a:br>
            <a:r>
              <a:rPr lang="sv-SE" sz="1800" dirty="0"/>
              <a:t>och anläggning av våtmarker</a:t>
            </a:r>
          </a:p>
          <a:p>
            <a:pPr marL="457200" indent="-457200">
              <a:buFont typeface="+mj-lt"/>
              <a:buAutoNum type="arabicPeriod"/>
            </a:pPr>
            <a:endParaRPr lang="sv-SE" sz="1800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C6ACFADD-FD34-4978-B8BF-D6B81D66E1D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0242" y="123992"/>
            <a:ext cx="2027885" cy="1140685"/>
          </a:xfrm>
          <a:prstGeom prst="rect">
            <a:avLst/>
          </a:prstGeom>
        </p:spPr>
      </p:pic>
      <p:pic>
        <p:nvPicPr>
          <p:cNvPr id="7" name="Bildobjekt 6" descr="En bild som visar utomhus, gräs, träd, ung&#10;&#10;Automatiskt genererad beskrivning">
            <a:extLst>
              <a:ext uri="{FF2B5EF4-FFF2-40B4-BE49-F238E27FC236}">
                <a16:creationId xmlns:a16="http://schemas.microsoft.com/office/drawing/2014/main" id="{298D5A2B-71FD-471D-85DD-4DB477EF84E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7310" y="324736"/>
            <a:ext cx="2981558" cy="2236168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Bildobjekt 8" descr="En bild som visar tistel, blomma, växt, liten&#10;&#10;Automatiskt genererad beskrivning">
            <a:extLst>
              <a:ext uri="{FF2B5EF4-FFF2-40B4-BE49-F238E27FC236}">
                <a16:creationId xmlns:a16="http://schemas.microsoft.com/office/drawing/2014/main" id="{D09C2D86-FDE0-44FD-9CFE-1BB1741458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065" y="2310916"/>
            <a:ext cx="2981558" cy="2236168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Bildobjekt 9" descr="En bild som visar gräs, utomhus, vatten, natur&#10;&#10;Automatiskt genererad beskrivning">
            <a:extLst>
              <a:ext uri="{FF2B5EF4-FFF2-40B4-BE49-F238E27FC236}">
                <a16:creationId xmlns:a16="http://schemas.microsoft.com/office/drawing/2014/main" id="{23DCC946-474A-4C89-BB88-AA0FBA36C87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6725" y="4297096"/>
            <a:ext cx="2981558" cy="2236168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F2C72908-0301-4ADE-B9B4-49D9D3B0FDEE}"/>
              </a:ext>
            </a:extLst>
          </p:cNvPr>
          <p:cNvSpPr txBox="1"/>
          <p:nvPr/>
        </p:nvSpPr>
        <p:spPr>
          <a:xfrm>
            <a:off x="1711842" y="1267858"/>
            <a:ext cx="2636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Ordinarie LONA</a:t>
            </a:r>
            <a:endParaRPr lang="sv-SE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FE00BC74-4242-4E44-95A9-910818A50360}"/>
              </a:ext>
            </a:extLst>
          </p:cNvPr>
          <p:cNvSpPr txBox="1"/>
          <p:nvPr/>
        </p:nvSpPr>
        <p:spPr>
          <a:xfrm>
            <a:off x="546021" y="3138495"/>
            <a:ext cx="2636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LONA pollinering</a:t>
            </a:r>
            <a:endParaRPr lang="sv-SE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3281F75F-BA9F-451F-AE79-4C144AF4C444}"/>
              </a:ext>
            </a:extLst>
          </p:cNvPr>
          <p:cNvSpPr txBox="1"/>
          <p:nvPr/>
        </p:nvSpPr>
        <p:spPr>
          <a:xfrm>
            <a:off x="1539283" y="5184347"/>
            <a:ext cx="2636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LONA våtmark</a:t>
            </a:r>
            <a:endParaRPr lang="sv-SE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4160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49C8F5-CC28-444F-93F0-EAC3FE409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5898" y="324736"/>
            <a:ext cx="6778018" cy="564586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sv-SE" sz="2800" dirty="0"/>
              <a:t>Tre bidragsområden</a:t>
            </a:r>
            <a:endParaRPr lang="sv-SE" sz="1400" dirty="0"/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3EC55A78-D720-46E2-8600-E4FDEA8714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85898" y="1174555"/>
            <a:ext cx="6980037" cy="567131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v-SE" sz="1600" b="1" dirty="0"/>
              <a:t>Ordinarie LONA</a:t>
            </a:r>
            <a:br>
              <a:rPr lang="sv-SE" sz="1600" dirty="0"/>
            </a:br>
            <a:r>
              <a:rPr lang="sv-SE" sz="1600" dirty="0"/>
              <a:t>- projekt inom naturvård och friluftsliv som främjar t.ex. biologisk</a:t>
            </a:r>
            <a:br>
              <a:rPr lang="sv-SE" sz="1600" dirty="0"/>
            </a:br>
            <a:r>
              <a:rPr lang="sv-SE" sz="1600" dirty="0"/>
              <a:t>  mångfald, kunskap om och tillgängligheten till naturen, folkhälsa,</a:t>
            </a:r>
            <a:br>
              <a:rPr lang="sv-SE" sz="1600" dirty="0"/>
            </a:br>
            <a:r>
              <a:rPr lang="sv-SE" sz="1600" dirty="0"/>
              <a:t>  integration m.m.</a:t>
            </a:r>
            <a:br>
              <a:rPr lang="sv-SE" sz="1600" dirty="0"/>
            </a:br>
            <a:r>
              <a:rPr lang="sv-SE" sz="1600" dirty="0"/>
              <a:t>- bygger på samverkan och lokala initiativ</a:t>
            </a:r>
            <a:br>
              <a:rPr lang="sv-SE" sz="1600" dirty="0"/>
            </a:br>
            <a:r>
              <a:rPr lang="sv-SE" sz="1600" dirty="0"/>
              <a:t>- upp till 50 % av kostnaderna</a:t>
            </a:r>
            <a:br>
              <a:rPr lang="sv-SE" sz="1600" dirty="0"/>
            </a:br>
            <a:r>
              <a:rPr lang="sv-SE" sz="1600" dirty="0"/>
              <a:t>- åtgärdskategori 1-6</a:t>
            </a:r>
            <a:br>
              <a:rPr lang="sv-SE" sz="1600" dirty="0"/>
            </a:br>
            <a:endParaRPr lang="sv-SE" sz="1600" dirty="0"/>
          </a:p>
          <a:p>
            <a:pPr marL="457200" indent="-457200">
              <a:buFont typeface="+mj-lt"/>
              <a:buAutoNum type="arabicPeriod"/>
            </a:pPr>
            <a:r>
              <a:rPr lang="sv-SE" sz="1600" b="1" dirty="0"/>
              <a:t>Pollineringsprojekt inom LONA</a:t>
            </a:r>
            <a:br>
              <a:rPr lang="sv-SE" sz="1600" dirty="0"/>
            </a:br>
            <a:r>
              <a:rPr lang="sv-SE" sz="1600" dirty="0"/>
              <a:t>- insatser som förbättrar, restaurerar eller nyskapar miljöer för vilda</a:t>
            </a:r>
            <a:br>
              <a:rPr lang="sv-SE" sz="1600" dirty="0"/>
            </a:br>
            <a:r>
              <a:rPr lang="sv-SE" sz="1600" dirty="0"/>
              <a:t>  pollinatörer eller pollinering</a:t>
            </a:r>
            <a:br>
              <a:rPr lang="sv-SE" sz="1600" dirty="0"/>
            </a:br>
            <a:r>
              <a:rPr lang="sv-SE" sz="1600" dirty="0"/>
              <a:t>- insatser som ger en långsiktig förändring</a:t>
            </a:r>
            <a:br>
              <a:rPr lang="sv-SE" sz="1600" dirty="0"/>
            </a:br>
            <a:r>
              <a:rPr lang="sv-SE" sz="1600" dirty="0"/>
              <a:t>- upp till 50 % av kostnaderna</a:t>
            </a:r>
            <a:br>
              <a:rPr lang="sv-SE" sz="1600" dirty="0"/>
            </a:br>
            <a:r>
              <a:rPr lang="sv-SE" sz="1600" dirty="0"/>
              <a:t>- åtgärdskategori 1, 2, 5, 6</a:t>
            </a:r>
            <a:br>
              <a:rPr lang="sv-SE" sz="1600" dirty="0"/>
            </a:br>
            <a:endParaRPr lang="sv-SE" sz="1600" dirty="0"/>
          </a:p>
          <a:p>
            <a:pPr marL="457200" indent="-457200">
              <a:buFont typeface="+mj-lt"/>
              <a:buAutoNum type="arabicPeriod"/>
            </a:pPr>
            <a:r>
              <a:rPr lang="sv-SE" sz="1600" b="1" dirty="0"/>
              <a:t>LONA våtmark</a:t>
            </a:r>
            <a:br>
              <a:rPr lang="sv-SE" sz="1600" dirty="0"/>
            </a:br>
            <a:r>
              <a:rPr lang="sv-SE" sz="1600" dirty="0"/>
              <a:t>- anlägga nya eller restaurera befintliga våtmarker</a:t>
            </a:r>
            <a:br>
              <a:rPr lang="sv-SE" sz="1600" dirty="0"/>
            </a:br>
            <a:r>
              <a:rPr lang="sv-SE" sz="1600" dirty="0"/>
              <a:t>- öka tillskottet till grundvattnet eller som stärker landskapets </a:t>
            </a:r>
            <a:br>
              <a:rPr lang="sv-SE" sz="1600" dirty="0"/>
            </a:br>
            <a:r>
              <a:rPr lang="sv-SE" sz="1600" dirty="0"/>
              <a:t>  egen förmåga att hålla och balansera vattenflöden</a:t>
            </a:r>
            <a:br>
              <a:rPr lang="sv-SE" sz="1600" dirty="0"/>
            </a:br>
            <a:r>
              <a:rPr lang="sv-SE" sz="1600" dirty="0"/>
              <a:t>- upp till 90 procent av kostnaderna</a:t>
            </a:r>
            <a:br>
              <a:rPr lang="sv-SE" sz="1600" dirty="0"/>
            </a:br>
            <a:r>
              <a:rPr lang="sv-SE" sz="1600" dirty="0"/>
              <a:t>- åtgärdskategori 7, 8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C6ACFADD-FD34-4978-B8BF-D6B81D66E1D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0242" y="123992"/>
            <a:ext cx="2027885" cy="1140685"/>
          </a:xfrm>
          <a:prstGeom prst="rect">
            <a:avLst/>
          </a:prstGeom>
        </p:spPr>
      </p:pic>
      <p:pic>
        <p:nvPicPr>
          <p:cNvPr id="7" name="Bildobjekt 6" descr="En bild som visar utomhus, gräs, träd, ung&#10;&#10;Automatiskt genererad beskrivning">
            <a:extLst>
              <a:ext uri="{FF2B5EF4-FFF2-40B4-BE49-F238E27FC236}">
                <a16:creationId xmlns:a16="http://schemas.microsoft.com/office/drawing/2014/main" id="{298D5A2B-71FD-471D-85DD-4DB477EF84E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7310" y="324736"/>
            <a:ext cx="2981558" cy="2236168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Bildobjekt 8" descr="En bild som visar tistel, blomma, växt, liten&#10;&#10;Automatiskt genererad beskrivning">
            <a:extLst>
              <a:ext uri="{FF2B5EF4-FFF2-40B4-BE49-F238E27FC236}">
                <a16:creationId xmlns:a16="http://schemas.microsoft.com/office/drawing/2014/main" id="{D09C2D86-FDE0-44FD-9CFE-1BB1741458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065" y="2310916"/>
            <a:ext cx="2981558" cy="2236168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Bildobjekt 9" descr="En bild som visar gräs, utomhus, vatten, natur&#10;&#10;Automatiskt genererad beskrivning">
            <a:extLst>
              <a:ext uri="{FF2B5EF4-FFF2-40B4-BE49-F238E27FC236}">
                <a16:creationId xmlns:a16="http://schemas.microsoft.com/office/drawing/2014/main" id="{23DCC946-474A-4C89-BB88-AA0FBA36C87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6725" y="4297096"/>
            <a:ext cx="2981558" cy="2236168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F2C72908-0301-4ADE-B9B4-49D9D3B0FDEE}"/>
              </a:ext>
            </a:extLst>
          </p:cNvPr>
          <p:cNvSpPr txBox="1"/>
          <p:nvPr/>
        </p:nvSpPr>
        <p:spPr>
          <a:xfrm>
            <a:off x="1711842" y="1267858"/>
            <a:ext cx="2636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Ordinarie LONA</a:t>
            </a:r>
            <a:endParaRPr lang="sv-SE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FE00BC74-4242-4E44-95A9-910818A50360}"/>
              </a:ext>
            </a:extLst>
          </p:cNvPr>
          <p:cNvSpPr txBox="1"/>
          <p:nvPr/>
        </p:nvSpPr>
        <p:spPr>
          <a:xfrm>
            <a:off x="546021" y="3138495"/>
            <a:ext cx="2636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LONA pollinering</a:t>
            </a:r>
            <a:endParaRPr lang="sv-SE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3281F75F-BA9F-451F-AE79-4C144AF4C444}"/>
              </a:ext>
            </a:extLst>
          </p:cNvPr>
          <p:cNvSpPr txBox="1"/>
          <p:nvPr/>
        </p:nvSpPr>
        <p:spPr>
          <a:xfrm>
            <a:off x="1539283" y="5184347"/>
            <a:ext cx="2636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LONA våtmark</a:t>
            </a:r>
            <a:endParaRPr lang="sv-SE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9105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A01194-BC42-4E43-B962-7A55330C0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693" y="943955"/>
            <a:ext cx="5407742" cy="836973"/>
          </a:xfrm>
        </p:spPr>
        <p:txBody>
          <a:bodyPr/>
          <a:lstStyle/>
          <a:p>
            <a:r>
              <a:rPr lang="sv-SE" dirty="0"/>
              <a:t>Om LONA-ansökan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3D62E60-211A-4CE3-B494-839ECB53AC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0692" y="2136155"/>
            <a:ext cx="5407742" cy="394241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1800" dirty="0"/>
              <a:t>Projekt kan initieras av olika lokala aktörer  t.ex. kommuner, föreningar, företag, markägare, skolor m.fl.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1800" dirty="0"/>
              <a:t>Bidraget söks via kommunen - kommunen är rättsligt och ekonomiskt ansvarig för projekten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1800" dirty="0"/>
              <a:t>Medfinansiering krävs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1800" dirty="0"/>
              <a:t>Ansökan görs digitalt i det s.k. LONA-registret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1800" dirty="0"/>
              <a:t>Sista ansökningsdag 1 december (ordinarie tillfälle)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69BDBCF-4A8C-4A04-93CE-20C925E03F5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0242" y="123992"/>
            <a:ext cx="2027885" cy="1140685"/>
          </a:xfrm>
          <a:prstGeom prst="rect">
            <a:avLst/>
          </a:prstGeom>
        </p:spPr>
      </p:pic>
      <p:pic>
        <p:nvPicPr>
          <p:cNvPr id="20" name="Bildobjekt 19" descr="En bild som visar person, stående, grupp, personer&#10;&#10;Automatiskt genererad beskrivning">
            <a:extLst>
              <a:ext uri="{FF2B5EF4-FFF2-40B4-BE49-F238E27FC236}">
                <a16:creationId xmlns:a16="http://schemas.microsoft.com/office/drawing/2014/main" id="{4DEA945C-035C-475F-9B2A-96FA3E2EA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388" y="943955"/>
            <a:ext cx="5288421" cy="4551698"/>
          </a:xfrm>
          <a:prstGeom prst="rect">
            <a:avLst/>
          </a:prstGeom>
        </p:spPr>
      </p:pic>
      <p:sp>
        <p:nvSpPr>
          <p:cNvPr id="4" name="Ellips 3">
            <a:extLst>
              <a:ext uri="{FF2B5EF4-FFF2-40B4-BE49-F238E27FC236}">
                <a16:creationId xmlns:a16="http://schemas.microsoft.com/office/drawing/2014/main" id="{B2A1692D-B59F-4485-A26F-2AE5F6C94744}"/>
              </a:ext>
            </a:extLst>
          </p:cNvPr>
          <p:cNvSpPr/>
          <p:nvPr/>
        </p:nvSpPr>
        <p:spPr>
          <a:xfrm>
            <a:off x="7002379" y="5190370"/>
            <a:ext cx="2851485" cy="1447350"/>
          </a:xfrm>
          <a:prstGeom prst="ellipse">
            <a:avLst/>
          </a:prstGeom>
          <a:solidFill>
            <a:srgbClr val="86A7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 kontakt med kommunen i god tid om du vill driva ett LONA-projekt!</a:t>
            </a:r>
          </a:p>
        </p:txBody>
      </p:sp>
    </p:spTree>
    <p:extLst>
      <p:ext uri="{BB962C8B-B14F-4D97-AF65-F5344CB8AC3E}">
        <p14:creationId xmlns:p14="http://schemas.microsoft.com/office/powerpoint/2010/main" val="1943160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Grafisk profil 202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55AF66"/>
      </a:accent1>
      <a:accent2>
        <a:srgbClr val="B7DFC2"/>
      </a:accent2>
      <a:accent3>
        <a:srgbClr val="4AABDC"/>
      </a:accent3>
      <a:accent4>
        <a:srgbClr val="B7DDF1"/>
      </a:accent4>
      <a:accent5>
        <a:srgbClr val="FFDF3D"/>
      </a:accent5>
      <a:accent6>
        <a:srgbClr val="FFF2B1"/>
      </a:accent6>
      <a:hlink>
        <a:srgbClr val="DC6320"/>
      </a:hlink>
      <a:folHlink>
        <a:srgbClr val="F1C1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-liggande.potx" id="{06F9A25B-074E-4729-BEA1-F6FD3C1B93BB}" vid="{348820D9-BDCC-42D0-9521-1AD163B2B0F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3564</TotalTime>
  <Words>2159</Words>
  <Application>Microsoft Office PowerPoint</Application>
  <PresentationFormat>Bredbild</PresentationFormat>
  <Paragraphs>187</Paragraphs>
  <Slides>25</Slides>
  <Notes>22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30" baseType="lpstr">
      <vt:lpstr>Arial</vt:lpstr>
      <vt:lpstr>Arial Narrow</vt:lpstr>
      <vt:lpstr>Calibri</vt:lpstr>
      <vt:lpstr>Calibri Light</vt:lpstr>
      <vt:lpstr>Office-tema</vt:lpstr>
      <vt:lpstr>PowerPoint-presentation</vt:lpstr>
      <vt:lpstr>PowerPoint-presentation</vt:lpstr>
      <vt:lpstr>Förhållningsregler Skype-möte</vt:lpstr>
      <vt:lpstr>Dagordning</vt:lpstr>
      <vt:lpstr>Den lokala naturvårdssatsningen, LONA Inspirationsmöte 22 oktober 2020</vt:lpstr>
      <vt:lpstr>PowerPoint-presentation</vt:lpstr>
      <vt:lpstr>Projektens åtgärder måste  rymmas inom följande kategorier</vt:lpstr>
      <vt:lpstr>Tre bidragsområden</vt:lpstr>
      <vt:lpstr>Om LONA-ansökan</vt:lpstr>
      <vt:lpstr>Prioriteringsgrunder</vt:lpstr>
      <vt:lpstr>PowerPoint-presentation</vt:lpstr>
      <vt:lpstr>PowerPoint-presentation</vt:lpstr>
      <vt:lpstr>PowerPoint-presentation</vt:lpstr>
      <vt:lpstr>Våtmarks-LONA</vt:lpstr>
      <vt:lpstr>Vad kan man söka för?</vt:lpstr>
      <vt:lpstr>Syftet med bidraget</vt:lpstr>
      <vt:lpstr>Budget</vt:lpstr>
      <vt:lpstr>PowerPoint-presentation</vt:lpstr>
      <vt:lpstr>PowerPoint-presentation</vt:lpstr>
      <vt:lpstr>Att tänka på inför ansökan</vt:lpstr>
      <vt:lpstr>Tips när du gör din ansökan</vt:lpstr>
      <vt:lpstr>Ta hjälp av Centrum för naturvägledning (CNV)  om ni planerar projekt inom naturvägledning</vt:lpstr>
      <vt:lpstr>Viktiga datum m.m.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Malmgren Charlotte</dc:creator>
  <cp:lastModifiedBy>Gonzalez Ruiz Linda</cp:lastModifiedBy>
  <cp:revision>84</cp:revision>
  <cp:lastPrinted>2021-11-24T13:01:35Z</cp:lastPrinted>
  <dcterms:created xsi:type="dcterms:W3CDTF">2020-10-21T07:57:55Z</dcterms:created>
  <dcterms:modified xsi:type="dcterms:W3CDTF">2021-11-26T10:22:59Z</dcterms:modified>
</cp:coreProperties>
</file>